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1"/>
  </p:notesMasterIdLst>
  <p:sldIdLst>
    <p:sldId id="312" r:id="rId2"/>
    <p:sldId id="262" r:id="rId3"/>
    <p:sldId id="313" r:id="rId4"/>
    <p:sldId id="314" r:id="rId5"/>
    <p:sldId id="315" r:id="rId6"/>
    <p:sldId id="316" r:id="rId7"/>
    <p:sldId id="317" r:id="rId8"/>
    <p:sldId id="318" r:id="rId9"/>
    <p:sldId id="319" r:id="rId10"/>
  </p:sldIdLst>
  <p:sldSz cx="9144000" cy="5143500" type="screen16x9"/>
  <p:notesSz cx="6735763" cy="9866313"/>
  <p:embeddedFontLst>
    <p:embeddedFont>
      <p:font typeface="Archivo" panose="020B0604020202020204" charset="-18"/>
      <p:regular r:id="rId12"/>
      <p:bold r:id="rId13"/>
      <p:italic r:id="rId14"/>
      <p:boldItalic r:id="rId15"/>
    </p:embeddedFont>
    <p:embeddedFont>
      <p:font typeface="Archivo Black" panose="020B0604020202020204" charset="-18"/>
      <p:bold r:id="rId16"/>
      <p:boldItalic r:id="rId17"/>
    </p:embeddedFont>
    <p:embeddedFont>
      <p:font typeface="Book Antiqua" panose="020406020503050303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missioner"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34A"/>
    <a:srgbClr val="CBD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CDBA82-55EF-495F-8913-7FB85DF5B203}">
  <a:tblStyle styleId="{07CDBA82-55EF-495F-8913-7FB85DF5B2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95" autoAdjust="0"/>
  </p:normalViewPr>
  <p:slideViewPr>
    <p:cSldViewPr snapToGrid="0" showGuides="1">
      <p:cViewPr varScale="1">
        <p:scale>
          <a:sx n="113" d="100"/>
          <a:sy n="113" d="100"/>
        </p:scale>
        <p:origin x="58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79375" y="739775"/>
            <a:ext cx="6577013" cy="3700463"/>
          </a:xfrm>
        </p:spPr>
      </p:sp>
      <p:sp>
        <p:nvSpPr>
          <p:cNvPr id="3" name="Označba mesta opomb 2"/>
          <p:cNvSpPr>
            <a:spLocks noGrp="1"/>
          </p:cNvSpPr>
          <p:nvPr>
            <p:ph type="body" idx="1"/>
          </p:nvPr>
        </p:nvSpPr>
        <p:spPr/>
        <p:txBody>
          <a:bodyPr/>
          <a:lstStyle/>
          <a:p>
            <a:pPr marL="158750" indent="0">
              <a:buNone/>
            </a:pPr>
            <a:r>
              <a:rPr lang="sl-SI" dirty="0"/>
              <a:t>V Gornjesavski dolini so doma pravljice, pripovedke in bajna bitja. Je </a:t>
            </a:r>
            <a:r>
              <a:rPr lang="sl-SI" dirty="0" err="1"/>
              <a:t>Pehta</a:t>
            </a:r>
            <a:r>
              <a:rPr lang="sl-SI" dirty="0"/>
              <a:t> le hudobna zeliščarica ali bajno bitje iz pradavnine?  </a:t>
            </a:r>
          </a:p>
        </p:txBody>
      </p:sp>
    </p:spTree>
    <p:extLst>
      <p:ext uri="{BB962C8B-B14F-4D97-AF65-F5344CB8AC3E}">
        <p14:creationId xmlns:p14="http://schemas.microsoft.com/office/powerpoint/2010/main" val="418060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t>Morda najbolj </a:t>
            </a:r>
            <a:r>
              <a:rPr lang="sl-SI" dirty="0" err="1"/>
              <a:t>vsidrana</a:t>
            </a:r>
            <a:r>
              <a:rPr lang="sl-SI" dirty="0"/>
              <a:t> podoba iz filma, sploh Srečno, Kekec – navadna odpadnica, precej hudobna, ima znanje o zeliščih (ni znal vsak, kapljice za zdravljenje slepote????)</a:t>
            </a:r>
          </a:p>
          <a:p>
            <a:pPr marL="0" lvl="0" indent="0" algn="l" rtl="0">
              <a:spcBef>
                <a:spcPts val="0"/>
              </a:spcBef>
              <a:spcAft>
                <a:spcPts val="0"/>
              </a:spcAft>
              <a:buNone/>
            </a:pPr>
            <a:r>
              <a:rPr lang="sl-SI" dirty="0"/>
              <a:t>V Vandotovih knjigah (Kekec na volčji sledi) podoba drugačna, ne le samo hudobna, ima določene nadnaravne lastnosti (o tem kasneje)</a:t>
            </a:r>
          </a:p>
          <a:p>
            <a:pPr marL="0" lvl="0" indent="0" algn="l" rtl="0">
              <a:spcBef>
                <a:spcPts val="0"/>
              </a:spcBef>
              <a:spcAft>
                <a:spcPts val="0"/>
              </a:spcAft>
              <a:buNone/>
            </a:pPr>
            <a:r>
              <a:rPr lang="sl-SI" dirty="0"/>
              <a:t>Vandot slišal zgodbe pri Petru Jaklju </a:t>
            </a:r>
            <a:r>
              <a:rPr lang="sl-SI" dirty="0" err="1"/>
              <a:t>Smerinjeku</a:t>
            </a:r>
            <a:r>
              <a:rPr lang="sl-SI" dirty="0"/>
              <a:t> (oče Marice Globočnik), opisal jo je takole (interpretacija Urške Hlebec)</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sl-SI" dirty="0" err="1"/>
              <a:t>Pehtro</a:t>
            </a:r>
            <a:r>
              <a:rPr lang="sl-SI" dirty="0"/>
              <a:t> babo omenjajo Lavtižar (so ga strašili kot otroka), </a:t>
            </a:r>
            <a:r>
              <a:rPr lang="sl-SI" dirty="0" err="1"/>
              <a:t>Voga</a:t>
            </a:r>
            <a:r>
              <a:rPr lang="sl-SI" dirty="0"/>
              <a:t> (Dovje) in Stanko Košir (Gozd Martuljek) pa divjo jago – o njej so pripovedovali pastirji in lovci, </a:t>
            </a:r>
            <a:r>
              <a:rPr lang="sl-SI" dirty="0" err="1"/>
              <a:t>Pehtra</a:t>
            </a:r>
            <a:r>
              <a:rPr lang="sl-SI" dirty="0"/>
              <a:t> baba je voditeljica divje jage, Mirko Kunčič: Triglavske pravljice</a:t>
            </a:r>
          </a:p>
          <a:p>
            <a:pPr marL="171450" lvl="0" indent="-171450" algn="l" rtl="0">
              <a:spcBef>
                <a:spcPts val="0"/>
              </a:spcBef>
              <a:spcAft>
                <a:spcPts val="0"/>
              </a:spcAft>
            </a:pPr>
            <a:r>
              <a:rPr lang="sl-SI" sz="1100" b="0" i="0" u="none" strike="noStrike" cap="none" dirty="0">
                <a:solidFill>
                  <a:srgbClr val="000000"/>
                </a:solidFill>
                <a:effectLst/>
                <a:latin typeface="Arial"/>
                <a:ea typeface="Arial"/>
                <a:cs typeface="Arial"/>
                <a:sym typeface="Arial"/>
              </a:rPr>
              <a:t>Izročilo o </a:t>
            </a:r>
            <a:r>
              <a:rPr lang="sl-SI" sz="1100" b="0" i="0" u="none" strike="noStrike" cap="none" dirty="0" err="1">
                <a:solidFill>
                  <a:srgbClr val="000000"/>
                </a:solidFill>
                <a:effectLst/>
                <a:latin typeface="Arial"/>
                <a:ea typeface="Arial"/>
                <a:cs typeface="Arial"/>
                <a:sym typeface="Arial"/>
              </a:rPr>
              <a:t>Pehtri</a:t>
            </a:r>
            <a:r>
              <a:rPr lang="sl-SI" sz="1100" b="0" i="0" u="none" strike="noStrike" cap="none" dirty="0">
                <a:solidFill>
                  <a:srgbClr val="000000"/>
                </a:solidFill>
                <a:effectLst/>
                <a:latin typeface="Arial"/>
                <a:ea typeface="Arial"/>
                <a:cs typeface="Arial"/>
                <a:sym typeface="Arial"/>
              </a:rPr>
              <a:t> babi in divji jagi je pri nas omejeno bolj ali manj na Gornjesavsko dolino ter na drugi strani Karavank na spodnjo Koroško, a podobne ženske bajeslovne pošasti najdemo v celotnem bajeslovnem izročilu indoevropskih narodov.</a:t>
            </a:r>
          </a:p>
          <a:p>
            <a:pPr marL="171450" lvl="0" indent="-171450" algn="l" rtl="0">
              <a:spcBef>
                <a:spcPts val="0"/>
              </a:spcBef>
              <a:spcAft>
                <a:spcPts val="0"/>
              </a:spcAft>
            </a:pPr>
            <a:r>
              <a:rPr lang="sl-SI" sz="1100" b="0" i="0" u="none" strike="noStrike" cap="none" dirty="0">
                <a:solidFill>
                  <a:srgbClr val="000000"/>
                </a:solidFill>
                <a:effectLst/>
                <a:latin typeface="Arial"/>
                <a:cs typeface="Arial"/>
                <a:sym typeface="Arial"/>
              </a:rPr>
              <a:t>Tudi pri nas danes </a:t>
            </a:r>
            <a:r>
              <a:rPr lang="sl-SI" sz="1100" b="0" i="0" u="none" strike="noStrike" cap="none" dirty="0" err="1">
                <a:solidFill>
                  <a:srgbClr val="000000"/>
                </a:solidFill>
                <a:effectLst/>
                <a:latin typeface="Arial"/>
                <a:cs typeface="Arial"/>
                <a:sym typeface="Arial"/>
              </a:rPr>
              <a:t>Pehta</a:t>
            </a:r>
            <a:r>
              <a:rPr lang="sl-SI" sz="1100" b="0" i="0" u="none" strike="noStrike" cap="none" dirty="0">
                <a:solidFill>
                  <a:srgbClr val="000000"/>
                </a:solidFill>
                <a:effectLst/>
                <a:latin typeface="Arial"/>
                <a:cs typeface="Arial"/>
                <a:sym typeface="Arial"/>
              </a:rPr>
              <a:t> izraz za grdo ali hudobno žensko.</a:t>
            </a:r>
            <a:endParaRPr lang="sl-SI" dirty="0"/>
          </a:p>
          <a:p>
            <a:pPr marL="171450" lvl="0" indent="-171450" algn="l" rtl="0">
              <a:spcBef>
                <a:spcPts val="0"/>
              </a:spcBef>
              <a:spcAft>
                <a:spcPts val="0"/>
              </a:spcAft>
            </a:pPr>
            <a:endParaRPr dirty="0"/>
          </a:p>
        </p:txBody>
      </p:sp>
    </p:spTree>
    <p:extLst>
      <p:ext uri="{BB962C8B-B14F-4D97-AF65-F5344CB8AC3E}">
        <p14:creationId xmlns:p14="http://schemas.microsoft.com/office/powerpoint/2010/main" val="14846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158750" indent="0">
              <a:buNone/>
            </a:pPr>
            <a:r>
              <a:rPr lang="sl-SI" sz="1100" b="0" i="0" u="none" strike="noStrike" cap="none" dirty="0">
                <a:solidFill>
                  <a:srgbClr val="000000"/>
                </a:solidFill>
                <a:effectLst/>
                <a:latin typeface="Arial"/>
                <a:ea typeface="Arial"/>
                <a:cs typeface="Arial"/>
                <a:sym typeface="Arial"/>
              </a:rPr>
              <a:t>Predkrščanski izvor</a:t>
            </a:r>
          </a:p>
          <a:p>
            <a:r>
              <a:rPr lang="sl-SI" sz="1100" b="0" i="0" u="none" strike="noStrike" cap="none" dirty="0">
                <a:solidFill>
                  <a:srgbClr val="000000"/>
                </a:solidFill>
                <a:effectLst/>
                <a:latin typeface="Arial"/>
                <a:ea typeface="Arial"/>
                <a:cs typeface="Arial"/>
                <a:sym typeface="Arial"/>
              </a:rPr>
              <a:t>kot poosebljena svetloba je prijazna in lepa, voditeljica duš umrlih (predvsem otrok) – v krščanstvu je to njeno plat prevzela sv. Lucija (luč)</a:t>
            </a:r>
          </a:p>
          <a:p>
            <a:r>
              <a:rPr lang="sl-SI" sz="1100" b="0" i="0" u="none" strike="noStrike" cap="none" dirty="0">
                <a:solidFill>
                  <a:srgbClr val="000000"/>
                </a:solidFill>
                <a:effectLst/>
                <a:latin typeface="Arial"/>
                <a:ea typeface="Arial"/>
                <a:cs typeface="Arial"/>
                <a:sym typeface="Arial"/>
              </a:rPr>
              <a:t>na drugi strani je gromovnica, je strašna, povzroča nevihte in dela sneg. </a:t>
            </a:r>
          </a:p>
          <a:p>
            <a:r>
              <a:rPr lang="sl-SI" sz="1100" b="0" i="0" u="none" strike="noStrike" cap="none" dirty="0">
                <a:solidFill>
                  <a:srgbClr val="000000"/>
                </a:solidFill>
                <a:effectLst/>
                <a:latin typeface="Arial"/>
                <a:ea typeface="Arial"/>
                <a:cs typeface="Arial"/>
                <a:sym typeface="Arial"/>
              </a:rPr>
              <a:t>Po Niku Kuretu naj bi bila naslednica evrazijske matere – </a:t>
            </a:r>
            <a:r>
              <a:rPr lang="sl-SI" sz="1100" b="0" i="0" u="none" strike="noStrike" cap="none" dirty="0" err="1">
                <a:solidFill>
                  <a:srgbClr val="000000"/>
                </a:solidFill>
                <a:effectLst/>
                <a:latin typeface="Arial"/>
                <a:ea typeface="Arial"/>
                <a:cs typeface="Arial"/>
                <a:sym typeface="Arial"/>
              </a:rPr>
              <a:t>Magna</a:t>
            </a:r>
            <a:r>
              <a:rPr lang="sl-SI" sz="1100" b="0" i="0" u="none" strike="noStrike" cap="none" dirty="0">
                <a:solidFill>
                  <a:srgbClr val="000000"/>
                </a:solidFill>
                <a:effectLst/>
                <a:latin typeface="Arial"/>
                <a:ea typeface="Arial"/>
                <a:cs typeface="Arial"/>
                <a:sym typeface="Arial"/>
              </a:rPr>
              <a:t> matere ali Matere zemlje. Skoraj vsa stara verstva sveta namreč temeljijo na predstavah o veliki materi oziroma darovalki življenja, ki je bila lahko dobra, lahko pa tudi strašna. Slovani so častili </a:t>
            </a:r>
            <a:r>
              <a:rPr lang="sl-SI" sz="1100" b="0" i="0" u="none" strike="noStrike" cap="none" dirty="0" err="1">
                <a:solidFill>
                  <a:srgbClr val="000000"/>
                </a:solidFill>
                <a:effectLst/>
                <a:latin typeface="Arial"/>
                <a:ea typeface="Arial"/>
                <a:cs typeface="Arial"/>
                <a:sym typeface="Arial"/>
              </a:rPr>
              <a:t>Mokoši</a:t>
            </a:r>
            <a:r>
              <a:rPr lang="sl-SI" sz="1100" b="0" i="0" u="none" strike="noStrike" cap="none" dirty="0">
                <a:solidFill>
                  <a:srgbClr val="000000"/>
                </a:solidFill>
                <a:effectLst/>
                <a:latin typeface="Arial"/>
                <a:ea typeface="Arial"/>
                <a:cs typeface="Arial"/>
                <a:sym typeface="Arial"/>
              </a:rPr>
              <a:t>, v njenem kultu sta imeli osrednje mesto voda in preja. Po eni plati je zbujala strah v ljudeh, a je bila tudi spremljevalka ali mati sončnega boga, ki je ljudi naučila peke kruha, preje in tkanja ter zdravilstva.</a:t>
            </a:r>
          </a:p>
          <a:p>
            <a:r>
              <a:rPr lang="sl-SI" sz="1100" b="0" i="0" u="none" strike="noStrike" cap="none" dirty="0" err="1">
                <a:solidFill>
                  <a:srgbClr val="000000"/>
                </a:solidFill>
                <a:effectLst/>
                <a:latin typeface="Arial"/>
                <a:ea typeface="Arial"/>
                <a:cs typeface="Arial"/>
                <a:sym typeface="Arial"/>
              </a:rPr>
              <a:t>Pehta</a:t>
            </a:r>
            <a:r>
              <a:rPr lang="sl-SI" sz="1100" b="0" i="0" u="none" strike="noStrike" cap="none" dirty="0">
                <a:solidFill>
                  <a:srgbClr val="000000"/>
                </a:solidFill>
                <a:effectLst/>
                <a:latin typeface="Arial"/>
                <a:ea typeface="Arial"/>
                <a:cs typeface="Arial"/>
                <a:sym typeface="Arial"/>
              </a:rPr>
              <a:t> je bdela je nad prepovedjo preje v </a:t>
            </a:r>
            <a:r>
              <a:rPr lang="sl-SI" sz="1100" b="0" i="0" u="none" strike="noStrike" cap="none" dirty="0" err="1">
                <a:solidFill>
                  <a:srgbClr val="000000"/>
                </a:solidFill>
                <a:effectLst/>
                <a:latin typeface="Arial"/>
                <a:ea typeface="Arial"/>
                <a:cs typeface="Arial"/>
                <a:sym typeface="Arial"/>
              </a:rPr>
              <a:t>kvaternih</a:t>
            </a:r>
            <a:r>
              <a:rPr lang="sl-SI" sz="1100" b="0" i="0" u="none" strike="noStrike" cap="none" dirty="0">
                <a:solidFill>
                  <a:srgbClr val="000000"/>
                </a:solidFill>
                <a:effectLst/>
                <a:latin typeface="Arial"/>
                <a:ea typeface="Arial"/>
                <a:cs typeface="Arial"/>
                <a:sym typeface="Arial"/>
              </a:rPr>
              <a:t> tednih, najbolj striktna prepoved ob torkih, zato tudi Torka ali </a:t>
            </a:r>
            <a:r>
              <a:rPr lang="sl-SI" sz="1100" b="0" i="0" u="none" strike="noStrike" cap="none" dirty="0" err="1">
                <a:solidFill>
                  <a:srgbClr val="000000"/>
                </a:solidFill>
                <a:effectLst/>
                <a:latin typeface="Arial"/>
                <a:ea typeface="Arial"/>
                <a:cs typeface="Arial"/>
                <a:sym typeface="Arial"/>
              </a:rPr>
              <a:t>Torklja</a:t>
            </a:r>
            <a:r>
              <a:rPr lang="sl-SI" sz="1100" b="0" i="0" u="none" strike="noStrike" cap="none" dirty="0">
                <a:solidFill>
                  <a:srgbClr val="000000"/>
                </a:solidFill>
                <a:effectLst/>
                <a:latin typeface="Arial"/>
                <a:ea typeface="Arial"/>
                <a:cs typeface="Arial"/>
                <a:sym typeface="Arial"/>
              </a:rPr>
              <a:t>. Prvi </a:t>
            </a:r>
            <a:r>
              <a:rPr lang="sl-SI" sz="1100" b="0" i="0" u="none" strike="noStrike" cap="none" dirty="0" err="1">
                <a:solidFill>
                  <a:srgbClr val="000000"/>
                </a:solidFill>
                <a:effectLst/>
                <a:latin typeface="Arial"/>
                <a:ea typeface="Arial"/>
                <a:cs typeface="Arial"/>
                <a:sym typeface="Arial"/>
              </a:rPr>
              <a:t>kvaterni</a:t>
            </a:r>
            <a:r>
              <a:rPr lang="sl-SI" sz="1100" b="0" i="0" u="none" strike="noStrike" cap="none" dirty="0">
                <a:solidFill>
                  <a:srgbClr val="000000"/>
                </a:solidFill>
                <a:effectLst/>
                <a:latin typeface="Arial"/>
                <a:ea typeface="Arial"/>
                <a:cs typeface="Arial"/>
                <a:sym typeface="Arial"/>
              </a:rPr>
              <a:t> teden je po prvi postni nedelji po pepelnici, drugi po binkoštih, tretji po povišanju svetega križa 14. septembra, četrti </a:t>
            </a:r>
            <a:r>
              <a:rPr lang="sl-SI" sz="1100" b="0" i="0" u="none" strike="noStrike" cap="none" dirty="0" err="1">
                <a:solidFill>
                  <a:srgbClr val="000000"/>
                </a:solidFill>
                <a:effectLst/>
                <a:latin typeface="Arial"/>
                <a:ea typeface="Arial"/>
                <a:cs typeface="Arial"/>
                <a:sym typeface="Arial"/>
              </a:rPr>
              <a:t>kvaterni</a:t>
            </a:r>
            <a:r>
              <a:rPr lang="sl-SI" sz="1100" b="0" i="0" u="none" strike="noStrike" cap="none" dirty="0">
                <a:solidFill>
                  <a:srgbClr val="000000"/>
                </a:solidFill>
                <a:effectLst/>
                <a:latin typeface="Arial"/>
                <a:ea typeface="Arial"/>
                <a:cs typeface="Arial"/>
                <a:sym typeface="Arial"/>
              </a:rPr>
              <a:t> teden pa je tretji teden v adventu.  </a:t>
            </a:r>
          </a:p>
          <a:p>
            <a:pPr marL="171450" lvl="0" indent="-171450" algn="l" rtl="0">
              <a:spcBef>
                <a:spcPts val="0"/>
              </a:spcBef>
              <a:spcAft>
                <a:spcPts val="0"/>
              </a:spcAft>
            </a:pPr>
            <a:endParaRPr dirty="0"/>
          </a:p>
        </p:txBody>
      </p:sp>
    </p:spTree>
    <p:extLst>
      <p:ext uri="{BB962C8B-B14F-4D97-AF65-F5344CB8AC3E}">
        <p14:creationId xmlns:p14="http://schemas.microsoft.com/office/powerpoint/2010/main" val="298019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sl-SI" dirty="0"/>
              <a:t>Peter Jakelj </a:t>
            </a:r>
            <a:r>
              <a:rPr lang="sl-SI" dirty="0" err="1"/>
              <a:t>Smerinjek</a:t>
            </a:r>
            <a:r>
              <a:rPr lang="sl-SI" dirty="0"/>
              <a:t>: že opis/interpretacija Urške Hlebec</a:t>
            </a:r>
          </a:p>
          <a:p>
            <a:pPr marL="171450" lvl="0" indent="-171450" algn="l" rtl="0">
              <a:spcBef>
                <a:spcPts val="0"/>
              </a:spcBef>
              <a:spcAft>
                <a:spcPts val="0"/>
              </a:spcAft>
            </a:pPr>
            <a:r>
              <a:rPr lang="sl-SI" dirty="0"/>
              <a:t>Triglavske pravljice: </a:t>
            </a:r>
            <a:r>
              <a:rPr lang="sl-SI" sz="1100" b="0" i="1" u="none" strike="noStrike" cap="none" dirty="0">
                <a:solidFill>
                  <a:srgbClr val="000000"/>
                </a:solidFill>
                <a:effectLst/>
                <a:latin typeface="Arial"/>
                <a:ea typeface="Arial"/>
                <a:cs typeface="Arial"/>
                <a:sym typeface="Arial"/>
              </a:rPr>
              <a:t>»Na klopi pred kočo je sedela čudno </a:t>
            </a:r>
            <a:r>
              <a:rPr lang="sl-SI" sz="1100" b="0" i="1" u="none" strike="noStrike" cap="none" dirty="0" err="1">
                <a:solidFill>
                  <a:srgbClr val="000000"/>
                </a:solidFill>
                <a:effectLst/>
                <a:latin typeface="Arial"/>
                <a:ea typeface="Arial"/>
                <a:cs typeface="Arial"/>
                <a:sym typeface="Arial"/>
              </a:rPr>
              <a:t>našemarjena</a:t>
            </a:r>
            <a:r>
              <a:rPr lang="sl-SI" sz="1100" b="0" i="1" u="none" strike="noStrike" cap="none" dirty="0">
                <a:solidFill>
                  <a:srgbClr val="000000"/>
                </a:solidFill>
                <a:effectLst/>
                <a:latin typeface="Arial"/>
                <a:ea typeface="Arial"/>
                <a:cs typeface="Arial"/>
                <a:sym typeface="Arial"/>
              </a:rPr>
              <a:t> babura. Pisani trakovi so ji plapolali okoli vratu. Izpod dolgega črnega krila so ji molele bose noge. Živordeče lase je imela razpletene po plečih; kot razmršeno predivo so ji mahedrali navzdol. Tako dolgih, tako rdečih las </a:t>
            </a:r>
            <a:r>
              <a:rPr lang="sl-SI" sz="1100" b="0" i="1" u="none" strike="noStrike" cap="none" dirty="0" err="1">
                <a:solidFill>
                  <a:srgbClr val="000000"/>
                </a:solidFill>
                <a:effectLst/>
                <a:latin typeface="Arial"/>
                <a:ea typeface="Arial"/>
                <a:cs typeface="Arial"/>
                <a:sym typeface="Arial"/>
              </a:rPr>
              <a:t>Gregec</a:t>
            </a:r>
            <a:r>
              <a:rPr lang="sl-SI" sz="1100" b="0" i="1" u="none" strike="noStrike" cap="none" dirty="0">
                <a:solidFill>
                  <a:srgbClr val="000000"/>
                </a:solidFill>
                <a:effectLst/>
                <a:latin typeface="Arial"/>
                <a:ea typeface="Arial"/>
                <a:cs typeface="Arial"/>
                <a:sym typeface="Arial"/>
              </a:rPr>
              <a:t> še nikoli ni videl.«</a:t>
            </a:r>
          </a:p>
          <a:p>
            <a:pPr marL="171450" lvl="0" indent="-171450" algn="l" rtl="0">
              <a:spcBef>
                <a:spcPts val="0"/>
              </a:spcBef>
              <a:spcAft>
                <a:spcPts val="0"/>
              </a:spcAft>
            </a:pPr>
            <a:r>
              <a:rPr lang="sl-SI" sz="1100" b="0" i="0" u="none" strike="noStrike" cap="none" dirty="0">
                <a:solidFill>
                  <a:srgbClr val="000000"/>
                </a:solidFill>
                <a:effectLst/>
                <a:latin typeface="Arial"/>
                <a:ea typeface="Arial"/>
                <a:cs typeface="Arial"/>
                <a:sym typeface="Arial"/>
              </a:rPr>
              <a:t>Prvo srečanje Vandotovega Rožleta s </a:t>
            </a:r>
            <a:r>
              <a:rPr lang="sl-SI" sz="1100" b="0" i="0" u="none" strike="noStrike" cap="none" dirty="0" err="1">
                <a:solidFill>
                  <a:srgbClr val="000000"/>
                </a:solidFill>
                <a:effectLst/>
                <a:latin typeface="Arial"/>
                <a:ea typeface="Arial"/>
                <a:cs typeface="Arial"/>
                <a:sym typeface="Arial"/>
              </a:rPr>
              <a:t>Pehto</a:t>
            </a:r>
            <a:r>
              <a:rPr lang="sl-SI" sz="1100" b="0" i="0" u="none" strike="noStrike" cap="none" dirty="0">
                <a:solidFill>
                  <a:srgbClr val="000000"/>
                </a:solidFill>
                <a:effectLst/>
                <a:latin typeface="Arial"/>
                <a:ea typeface="Arial"/>
                <a:cs typeface="Arial"/>
                <a:sym typeface="Arial"/>
              </a:rPr>
              <a:t> nekje za </a:t>
            </a:r>
            <a:r>
              <a:rPr lang="sl-SI" sz="1100" b="0" i="0" u="none" strike="noStrike" cap="none" dirty="0" err="1">
                <a:solidFill>
                  <a:srgbClr val="000000"/>
                </a:solidFill>
                <a:effectLst/>
                <a:latin typeface="Arial"/>
                <a:ea typeface="Arial"/>
                <a:cs typeface="Arial"/>
                <a:sym typeface="Arial"/>
              </a:rPr>
              <a:t>Akom</a:t>
            </a:r>
            <a:r>
              <a:rPr lang="sl-SI" sz="1100" b="0" i="0" u="none" strike="noStrike" cap="none" dirty="0">
                <a:solidFill>
                  <a:srgbClr val="000000"/>
                </a:solidFill>
                <a:effectLst/>
                <a:latin typeface="Arial"/>
                <a:ea typeface="Arial"/>
                <a:cs typeface="Arial"/>
                <a:sym typeface="Arial"/>
              </a:rPr>
              <a:t>: </a:t>
            </a:r>
            <a:r>
              <a:rPr lang="sl-SI" sz="1100" b="0" i="1" u="none" strike="noStrike" cap="none" dirty="0">
                <a:solidFill>
                  <a:srgbClr val="000000"/>
                </a:solidFill>
                <a:effectLst/>
                <a:latin typeface="Arial"/>
                <a:ea typeface="Arial"/>
                <a:cs typeface="Arial"/>
                <a:sym typeface="Arial"/>
              </a:rPr>
              <a:t>Zakaj pred sabo je zagledal veliko žensko, ki ga je gledala s srditimi pogledi. Ženska je bila suha in oblečena v dolgo črno haljo. Lasje so ji bili razmršeni in so ji padali po plečih v dolgih črnih kitah.«</a:t>
            </a:r>
            <a:endParaRPr i="0" dirty="0"/>
          </a:p>
        </p:txBody>
      </p:sp>
    </p:spTree>
    <p:extLst>
      <p:ext uri="{BB962C8B-B14F-4D97-AF65-F5344CB8AC3E}">
        <p14:creationId xmlns:p14="http://schemas.microsoft.com/office/powerpoint/2010/main" val="162874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r>
              <a:rPr lang="sl-SI" sz="1100" b="0" i="0" u="none" strike="noStrike" cap="none" dirty="0">
                <a:solidFill>
                  <a:srgbClr val="000000"/>
                </a:solidFill>
                <a:effectLst/>
                <a:latin typeface="Arial"/>
                <a:ea typeface="Arial"/>
                <a:cs typeface="Arial"/>
                <a:sym typeface="Arial"/>
              </a:rPr>
              <a:t>Ena od značilnosti povedk je, da imajo konkretna stičišča z realnostjo nekega časa ali prostora: tudi vse naše </a:t>
            </a:r>
            <a:r>
              <a:rPr lang="sl-SI" sz="1100" b="0" i="0" u="none" strike="noStrike" cap="none" dirty="0" err="1">
                <a:solidFill>
                  <a:srgbClr val="000000"/>
                </a:solidFill>
                <a:effectLst/>
                <a:latin typeface="Arial"/>
                <a:ea typeface="Arial"/>
                <a:cs typeface="Arial"/>
                <a:sym typeface="Arial"/>
              </a:rPr>
              <a:t>Pehte</a:t>
            </a:r>
            <a:r>
              <a:rPr lang="sl-SI" sz="1100" b="0" i="0" u="none" strike="noStrike" cap="none" dirty="0">
                <a:solidFill>
                  <a:srgbClr val="000000"/>
                </a:solidFill>
                <a:effectLst/>
                <a:latin typeface="Arial"/>
                <a:ea typeface="Arial"/>
                <a:cs typeface="Arial"/>
                <a:sym typeface="Arial"/>
              </a:rPr>
              <a:t> so opisane kot resnične osebe, v Triglavskih pravljicah in pri Vandotu le nadpovprečno velike. </a:t>
            </a:r>
          </a:p>
          <a:p>
            <a:r>
              <a:rPr lang="sl-SI" sz="1100" b="0" i="0" u="none" strike="noStrike" cap="none" dirty="0">
                <a:solidFill>
                  <a:srgbClr val="000000"/>
                </a:solidFill>
                <a:effectLst/>
                <a:latin typeface="Arial"/>
                <a:ea typeface="Arial"/>
                <a:cs typeface="Arial"/>
                <a:sym typeface="Arial"/>
              </a:rPr>
              <a:t>Njihova bivališča lahko točno lociramo: </a:t>
            </a:r>
          </a:p>
          <a:p>
            <a:pPr lvl="1"/>
            <a:r>
              <a:rPr lang="sl-SI" sz="1100" b="0" i="1" u="none" strike="noStrike" cap="none" dirty="0">
                <a:solidFill>
                  <a:srgbClr val="000000"/>
                </a:solidFill>
                <a:effectLst/>
                <a:latin typeface="Arial"/>
                <a:ea typeface="Arial"/>
                <a:cs typeface="Arial"/>
                <a:sym typeface="Arial"/>
              </a:rPr>
              <a:t>Vrh </a:t>
            </a:r>
            <a:r>
              <a:rPr lang="sl-SI" sz="1100" b="0" i="1" u="none" strike="noStrike" cap="none" dirty="0" err="1">
                <a:solidFill>
                  <a:srgbClr val="000000"/>
                </a:solidFill>
                <a:effectLst/>
                <a:latin typeface="Arial"/>
                <a:ea typeface="Arial"/>
                <a:cs typeface="Arial"/>
                <a:sym typeface="Arial"/>
              </a:rPr>
              <a:t>Podlesa</a:t>
            </a:r>
            <a:r>
              <a:rPr lang="sl-SI" sz="1100" b="0" i="1" u="none" strike="noStrike" cap="none" dirty="0">
                <a:solidFill>
                  <a:srgbClr val="000000"/>
                </a:solidFill>
                <a:effectLst/>
                <a:latin typeface="Arial"/>
                <a:ea typeface="Arial"/>
                <a:cs typeface="Arial"/>
                <a:sym typeface="Arial"/>
              </a:rPr>
              <a:t>, tam, kjer se gre na </a:t>
            </a:r>
            <a:r>
              <a:rPr lang="sl-SI" sz="1100" b="0" i="1" u="none" strike="noStrike" cap="none" dirty="0" err="1">
                <a:solidFill>
                  <a:srgbClr val="000000"/>
                </a:solidFill>
                <a:effectLst/>
                <a:latin typeface="Arial"/>
                <a:ea typeface="Arial"/>
                <a:cs typeface="Arial"/>
                <a:sym typeface="Arial"/>
              </a:rPr>
              <a:t>Vitranc</a:t>
            </a:r>
            <a:r>
              <a:rPr lang="sl-SI" sz="1100" b="0" i="1" u="none" strike="noStrike" cap="none" dirty="0">
                <a:solidFill>
                  <a:srgbClr val="000000"/>
                </a:solidFill>
                <a:effectLst/>
                <a:latin typeface="Arial"/>
                <a:ea typeface="Arial"/>
                <a:cs typeface="Arial"/>
                <a:sym typeface="Arial"/>
              </a:rPr>
              <a:t>, je Črna lopa. In v Črni lopi je svoj čas živela </a:t>
            </a:r>
            <a:r>
              <a:rPr lang="sl-SI" sz="1100" b="0" i="1" u="none" strike="noStrike" cap="none" dirty="0" err="1">
                <a:solidFill>
                  <a:srgbClr val="000000"/>
                </a:solidFill>
                <a:effectLst/>
                <a:latin typeface="Arial"/>
                <a:ea typeface="Arial"/>
                <a:cs typeface="Arial"/>
                <a:sym typeface="Arial"/>
              </a:rPr>
              <a:t>Pehta</a:t>
            </a:r>
            <a:r>
              <a:rPr lang="sl-SI" sz="1100" b="0" i="1" u="none" strike="noStrike" cap="none" dirty="0">
                <a:solidFill>
                  <a:srgbClr val="000000"/>
                </a:solidFill>
                <a:effectLst/>
                <a:latin typeface="Arial"/>
                <a:ea typeface="Arial"/>
                <a:cs typeface="Arial"/>
                <a:sym typeface="Arial"/>
              </a:rPr>
              <a:t>. </a:t>
            </a:r>
            <a:r>
              <a:rPr lang="sl-SI" sz="1100" b="0" i="0" u="none" strike="noStrike" cap="none" dirty="0">
                <a:solidFill>
                  <a:srgbClr val="000000"/>
                </a:solidFill>
                <a:effectLst/>
                <a:latin typeface="Arial"/>
                <a:ea typeface="Arial"/>
                <a:cs typeface="Arial"/>
                <a:sym typeface="Arial"/>
              </a:rPr>
              <a:t>Bivališče tudi natančno opiše. Peter Jakelj </a:t>
            </a:r>
            <a:r>
              <a:rPr lang="sl-SI" sz="1100" b="0" i="0" u="none" strike="noStrike" cap="none" dirty="0" err="1">
                <a:solidFill>
                  <a:srgbClr val="000000"/>
                </a:solidFill>
                <a:effectLst/>
                <a:latin typeface="Arial"/>
                <a:ea typeface="Arial"/>
                <a:cs typeface="Arial"/>
                <a:sym typeface="Arial"/>
              </a:rPr>
              <a:t>Smerinjekov</a:t>
            </a:r>
            <a:r>
              <a:rPr lang="sl-SI" sz="1100" b="0" i="0" u="none" strike="noStrike" cap="none" dirty="0">
                <a:solidFill>
                  <a:srgbClr val="000000"/>
                </a:solidFill>
                <a:effectLst/>
                <a:latin typeface="Arial"/>
                <a:ea typeface="Arial"/>
                <a:cs typeface="Arial"/>
                <a:sym typeface="Arial"/>
              </a:rPr>
              <a:t> si je že kot otrok zamišljal, kako bo pobegnil k </a:t>
            </a:r>
            <a:r>
              <a:rPr lang="sl-SI" sz="1100" b="0" i="0" u="none" strike="noStrike" cap="none" dirty="0" err="1">
                <a:solidFill>
                  <a:srgbClr val="000000"/>
                </a:solidFill>
                <a:effectLst/>
                <a:latin typeface="Arial"/>
                <a:ea typeface="Arial"/>
                <a:cs typeface="Arial"/>
                <a:sym typeface="Arial"/>
              </a:rPr>
              <a:t>Pehti</a:t>
            </a:r>
            <a:r>
              <a:rPr lang="sl-SI" sz="1100" b="0" i="0" u="none" strike="noStrike" cap="none" dirty="0">
                <a:solidFill>
                  <a:srgbClr val="000000"/>
                </a:solidFill>
                <a:effectLst/>
                <a:latin typeface="Arial"/>
                <a:ea typeface="Arial"/>
                <a:cs typeface="Arial"/>
                <a:sym typeface="Arial"/>
              </a:rPr>
              <a:t> v Črno lopo, če bi prišlo do vojne. Da bo tam na varnem.</a:t>
            </a:r>
            <a:r>
              <a:rPr lang="sl-SI" dirty="0">
                <a:effectLst/>
              </a:rPr>
              <a:t> Vemo, da jo umesti v čas okoli leta 1870, saj so jo v eni od storjic zalotili delavci na Rudolfovi železnici, ko je kapus kradla</a:t>
            </a:r>
            <a:endParaRPr lang="sl-SI" sz="1100" b="0" i="0" u="none" strike="noStrike" cap="none" dirty="0">
              <a:solidFill>
                <a:srgbClr val="000000"/>
              </a:solidFill>
              <a:effectLst/>
              <a:latin typeface="Arial"/>
              <a:ea typeface="Arial"/>
              <a:cs typeface="Arial"/>
              <a:sym typeface="Arial"/>
            </a:endParaRPr>
          </a:p>
          <a:p>
            <a:pPr lvl="1"/>
            <a:r>
              <a:rPr lang="sl-SI" sz="1100" b="0" i="0" u="none" strike="noStrike" cap="none" dirty="0">
                <a:solidFill>
                  <a:srgbClr val="000000"/>
                </a:solidFill>
                <a:effectLst/>
                <a:latin typeface="Arial"/>
                <a:ea typeface="Arial"/>
                <a:cs typeface="Arial"/>
                <a:sym typeface="Arial"/>
              </a:rPr>
              <a:t>Dovška </a:t>
            </a:r>
            <a:r>
              <a:rPr lang="sl-SI" sz="1100" b="0" i="0" u="none" strike="noStrike" cap="none" dirty="0" err="1">
                <a:solidFill>
                  <a:srgbClr val="000000"/>
                </a:solidFill>
                <a:effectLst/>
                <a:latin typeface="Arial"/>
                <a:ea typeface="Arial"/>
                <a:cs typeface="Arial"/>
                <a:sym typeface="Arial"/>
              </a:rPr>
              <a:t>Pehtra</a:t>
            </a:r>
            <a:r>
              <a:rPr lang="sl-SI" sz="1100" b="0" i="0" u="none" strike="noStrike" cap="none" dirty="0">
                <a:solidFill>
                  <a:srgbClr val="000000"/>
                </a:solidFill>
                <a:effectLst/>
                <a:latin typeface="Arial"/>
                <a:ea typeface="Arial"/>
                <a:cs typeface="Arial"/>
                <a:sym typeface="Arial"/>
              </a:rPr>
              <a:t> baba je živela z Bedancem v jami pod </a:t>
            </a:r>
            <a:r>
              <a:rPr lang="sl-SI" sz="1100" b="0" i="0" u="none" strike="noStrike" cap="none" dirty="0" err="1">
                <a:solidFill>
                  <a:srgbClr val="000000"/>
                </a:solidFill>
                <a:effectLst/>
                <a:latin typeface="Arial"/>
                <a:ea typeface="Arial"/>
                <a:cs typeface="Arial"/>
                <a:sym typeface="Arial"/>
              </a:rPr>
              <a:t>Blaščevo</a:t>
            </a:r>
            <a:r>
              <a:rPr lang="sl-SI" sz="1100" b="0" i="0" u="none" strike="noStrike" cap="none" dirty="0">
                <a:solidFill>
                  <a:srgbClr val="000000"/>
                </a:solidFill>
                <a:effectLst/>
                <a:latin typeface="Arial"/>
                <a:ea typeface="Arial"/>
                <a:cs typeface="Arial"/>
                <a:sym typeface="Arial"/>
              </a:rPr>
              <a:t> skalo, časovno lahko umestimo glede na pripovedovanje Sabljice: 9 križev ima na hrbtu, pod generalom Lavdonom se je boril leta 1789, železna kača je takrat še strašna prerokba  </a:t>
            </a:r>
          </a:p>
          <a:p>
            <a:pPr lvl="1"/>
            <a:r>
              <a:rPr lang="sl-SI" sz="1100" b="0" i="0" u="none" strike="noStrike" cap="none" dirty="0">
                <a:solidFill>
                  <a:srgbClr val="000000"/>
                </a:solidFill>
                <a:effectLst/>
                <a:latin typeface="Arial"/>
                <a:ea typeface="Arial"/>
                <a:cs typeface="Arial"/>
                <a:sym typeface="Arial"/>
              </a:rPr>
              <a:t>Vandotova iz Gozda - Martuljka je stanovala v črni, prepereli koči na skriti jasi nekje nad Zgornjim </a:t>
            </a:r>
            <a:r>
              <a:rPr lang="sl-SI" sz="1100" b="0" i="0" u="none" strike="noStrike" cap="none" dirty="0" err="1">
                <a:solidFill>
                  <a:srgbClr val="000000"/>
                </a:solidFill>
                <a:effectLst/>
                <a:latin typeface="Arial"/>
                <a:ea typeface="Arial"/>
                <a:cs typeface="Arial"/>
                <a:sym typeface="Arial"/>
              </a:rPr>
              <a:t>Martuljkovim</a:t>
            </a:r>
            <a:r>
              <a:rPr lang="sl-SI" sz="1100" b="0" i="0" u="none" strike="noStrike" cap="none" dirty="0">
                <a:solidFill>
                  <a:srgbClr val="000000"/>
                </a:solidFill>
                <a:effectLst/>
                <a:latin typeface="Arial"/>
                <a:ea typeface="Arial"/>
                <a:cs typeface="Arial"/>
                <a:sym typeface="Arial"/>
              </a:rPr>
              <a:t> slapom. Imela pa je še bivališče visoko pod Špikom. Glede na način življenja 2. polovica 19. stoletja (posredno, ocena)</a:t>
            </a:r>
          </a:p>
        </p:txBody>
      </p:sp>
    </p:spTree>
    <p:extLst>
      <p:ext uri="{BB962C8B-B14F-4D97-AF65-F5344CB8AC3E}">
        <p14:creationId xmlns:p14="http://schemas.microsoft.com/office/powerpoint/2010/main" val="117523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r>
              <a:rPr lang="sl-SI" sz="1100" b="0" i="0" u="none" strike="noStrike" cap="none" dirty="0" err="1">
                <a:solidFill>
                  <a:srgbClr val="000000"/>
                </a:solidFill>
                <a:effectLst/>
                <a:latin typeface="Arial"/>
                <a:ea typeface="Arial"/>
                <a:cs typeface="Arial"/>
                <a:sym typeface="Arial"/>
              </a:rPr>
              <a:t>Pehta</a:t>
            </a:r>
            <a:r>
              <a:rPr lang="sl-SI" sz="1100" b="0" i="0" u="none" strike="noStrike" cap="none" dirty="0">
                <a:solidFill>
                  <a:srgbClr val="000000"/>
                </a:solidFill>
                <a:effectLst/>
                <a:latin typeface="Arial"/>
                <a:ea typeface="Arial"/>
                <a:cs typeface="Arial"/>
                <a:sym typeface="Arial"/>
              </a:rPr>
              <a:t> se je dobro razumela s pastirčki, ki so pasli koze okoli njenega bivališča. Pastirčki so ji nanosili drv, ona jim je pa dajala strd. </a:t>
            </a:r>
            <a:r>
              <a:rPr lang="sl-SI" sz="1100" b="0" i="0" u="none" strike="noStrike" cap="none" dirty="0" err="1">
                <a:solidFill>
                  <a:srgbClr val="000000"/>
                </a:solidFill>
                <a:effectLst/>
                <a:latin typeface="Arial"/>
                <a:ea typeface="Arial"/>
                <a:cs typeface="Arial"/>
                <a:sym typeface="Arial"/>
              </a:rPr>
              <a:t>Matevžek</a:t>
            </a:r>
            <a:r>
              <a:rPr lang="sl-SI" sz="1100" b="0" i="0" u="none" strike="noStrike" cap="none" dirty="0">
                <a:solidFill>
                  <a:srgbClr val="000000"/>
                </a:solidFill>
                <a:effectLst/>
                <a:latin typeface="Arial"/>
                <a:ea typeface="Arial"/>
                <a:cs typeface="Arial"/>
                <a:sym typeface="Arial"/>
              </a:rPr>
              <a:t> se je </a:t>
            </a:r>
            <a:r>
              <a:rPr lang="sl-SI" sz="1100" b="0" i="0" u="none" strike="noStrike" cap="none" dirty="0" err="1">
                <a:solidFill>
                  <a:srgbClr val="000000"/>
                </a:solidFill>
                <a:effectLst/>
                <a:latin typeface="Arial"/>
                <a:ea typeface="Arial"/>
                <a:cs typeface="Arial"/>
                <a:sym typeface="Arial"/>
              </a:rPr>
              <a:t>Pehte</a:t>
            </a:r>
            <a:r>
              <a:rPr lang="sl-SI" sz="1100" b="0" i="0" u="none" strike="noStrike" cap="none" dirty="0">
                <a:solidFill>
                  <a:srgbClr val="000000"/>
                </a:solidFill>
                <a:effectLst/>
                <a:latin typeface="Arial"/>
                <a:ea typeface="Arial"/>
                <a:cs typeface="Arial"/>
                <a:sym typeface="Arial"/>
              </a:rPr>
              <a:t> sprva bal zaradi njene pojave. Ko jo je opazil na paši v </a:t>
            </a:r>
            <a:r>
              <a:rPr lang="sl-SI" sz="1100" b="0" i="0" u="none" strike="noStrike" cap="none" dirty="0" err="1">
                <a:solidFill>
                  <a:srgbClr val="000000"/>
                </a:solidFill>
                <a:effectLst/>
                <a:latin typeface="Arial"/>
                <a:ea typeface="Arial"/>
                <a:cs typeface="Arial"/>
                <a:sym typeface="Arial"/>
              </a:rPr>
              <a:t>Podlesu</a:t>
            </a:r>
            <a:r>
              <a:rPr lang="sl-SI" sz="1100" b="0" i="0" u="none" strike="noStrike" cap="none" dirty="0">
                <a:solidFill>
                  <a:srgbClr val="000000"/>
                </a:solidFill>
                <a:effectLst/>
                <a:latin typeface="Arial"/>
                <a:ea typeface="Arial"/>
                <a:cs typeface="Arial"/>
                <a:sym typeface="Arial"/>
              </a:rPr>
              <a:t>, daleč pod </a:t>
            </a:r>
            <a:r>
              <a:rPr lang="sl-SI" sz="1100" b="0" i="0" u="none" strike="noStrike" cap="none" dirty="0" err="1">
                <a:solidFill>
                  <a:srgbClr val="000000"/>
                </a:solidFill>
                <a:effectLst/>
                <a:latin typeface="Arial"/>
                <a:ea typeface="Arial"/>
                <a:cs typeface="Arial"/>
                <a:sym typeface="Arial"/>
              </a:rPr>
              <a:t>Vitrancem</a:t>
            </a:r>
            <a:r>
              <a:rPr lang="sl-SI" sz="1100" b="0" i="0" u="none" strike="noStrike" cap="none" dirty="0">
                <a:solidFill>
                  <a:srgbClr val="000000"/>
                </a:solidFill>
                <a:effectLst/>
                <a:latin typeface="Arial"/>
                <a:ea typeface="Arial"/>
                <a:cs typeface="Arial"/>
                <a:sym typeface="Arial"/>
              </a:rPr>
              <a:t>, je mislil, da je črna pošast ali medved. Kmalu je spoznal njeno </a:t>
            </a:r>
            <a:r>
              <a:rPr lang="sl-SI" sz="1100" b="0" i="0" u="none" strike="noStrike" cap="none" dirty="0" err="1">
                <a:solidFill>
                  <a:srgbClr val="000000"/>
                </a:solidFill>
                <a:effectLst/>
                <a:latin typeface="Arial"/>
                <a:ea typeface="Arial"/>
                <a:cs typeface="Arial"/>
                <a:sym typeface="Arial"/>
              </a:rPr>
              <a:t>dobročudno</a:t>
            </a:r>
            <a:r>
              <a:rPr lang="sl-SI" sz="1100" b="0" i="0" u="none" strike="noStrike" cap="none" dirty="0">
                <a:solidFill>
                  <a:srgbClr val="000000"/>
                </a:solidFill>
                <a:effectLst/>
                <a:latin typeface="Arial"/>
                <a:ea typeface="Arial"/>
                <a:cs typeface="Arial"/>
                <a:sym typeface="Arial"/>
              </a:rPr>
              <a:t> nrav, in tudi sama je rekla, da ima rada vse pridne otroke. Pastirčku Lojzku je za očeta dala žavbo proti revmi.</a:t>
            </a:r>
          </a:p>
          <a:p>
            <a:r>
              <a:rPr lang="sl-SI" sz="1100" b="0" i="0" u="none" strike="noStrike" cap="none" dirty="0">
                <a:solidFill>
                  <a:srgbClr val="000000"/>
                </a:solidFill>
                <a:effectLst/>
                <a:latin typeface="Arial"/>
                <a:ea typeface="Arial"/>
                <a:cs typeface="Arial"/>
                <a:sym typeface="Arial"/>
              </a:rPr>
              <a:t>Dovška </a:t>
            </a:r>
            <a:r>
              <a:rPr lang="sl-SI" sz="1100" b="0" i="0" u="none" strike="noStrike" cap="none" dirty="0" err="1">
                <a:solidFill>
                  <a:srgbClr val="000000"/>
                </a:solidFill>
                <a:effectLst/>
                <a:latin typeface="Arial"/>
                <a:ea typeface="Arial"/>
                <a:cs typeface="Arial"/>
                <a:sym typeface="Arial"/>
              </a:rPr>
              <a:t>Pehtra</a:t>
            </a:r>
            <a:r>
              <a:rPr lang="sl-SI" sz="1100" b="0" i="0" u="none" strike="noStrike" cap="none" dirty="0">
                <a:solidFill>
                  <a:srgbClr val="000000"/>
                </a:solidFill>
                <a:effectLst/>
                <a:latin typeface="Arial"/>
                <a:ea typeface="Arial"/>
                <a:cs typeface="Arial"/>
                <a:sym typeface="Arial"/>
              </a:rPr>
              <a:t> baba je pastirčka </a:t>
            </a:r>
            <a:r>
              <a:rPr lang="sl-SI" sz="1100" b="0" i="0" u="none" strike="noStrike" cap="none" dirty="0" err="1">
                <a:solidFill>
                  <a:srgbClr val="000000"/>
                </a:solidFill>
                <a:effectLst/>
                <a:latin typeface="Arial"/>
                <a:ea typeface="Arial"/>
                <a:cs typeface="Arial"/>
                <a:sym typeface="Arial"/>
              </a:rPr>
              <a:t>Gregca</a:t>
            </a:r>
            <a:r>
              <a:rPr lang="sl-SI" sz="1100" b="0" i="0" u="none" strike="noStrike" cap="none" dirty="0">
                <a:solidFill>
                  <a:srgbClr val="000000"/>
                </a:solidFill>
                <a:effectLst/>
                <a:latin typeface="Arial"/>
                <a:ea typeface="Arial"/>
                <a:cs typeface="Arial"/>
                <a:sym typeface="Arial"/>
              </a:rPr>
              <a:t> pod pretvezo, da mu bo pomagala premagati strašnega zmaja, ki v jami pod </a:t>
            </a:r>
            <a:r>
              <a:rPr lang="sl-SI" sz="1100" b="0" i="0" u="none" strike="noStrike" cap="none" dirty="0" err="1">
                <a:solidFill>
                  <a:srgbClr val="000000"/>
                </a:solidFill>
                <a:effectLst/>
                <a:latin typeface="Arial"/>
                <a:ea typeface="Arial"/>
                <a:cs typeface="Arial"/>
                <a:sym typeface="Arial"/>
              </a:rPr>
              <a:t>Blaščevo</a:t>
            </a:r>
            <a:r>
              <a:rPr lang="sl-SI" sz="1100" b="0" i="0" u="none" strike="noStrike" cap="none" dirty="0">
                <a:solidFill>
                  <a:srgbClr val="000000"/>
                </a:solidFill>
                <a:effectLst/>
                <a:latin typeface="Arial"/>
                <a:ea typeface="Arial"/>
                <a:cs typeface="Arial"/>
                <a:sym typeface="Arial"/>
              </a:rPr>
              <a:t> skalo čuva zakleto deklico, zvlekla visoko pod Borovlje, kjer je ob zlatem jezeru, v katerem se skriva zaklad, videl </a:t>
            </a:r>
            <a:r>
              <a:rPr lang="sl-SI" sz="1100" b="0" i="0" u="none" strike="noStrike" cap="none" dirty="0" err="1">
                <a:solidFill>
                  <a:srgbClr val="000000"/>
                </a:solidFill>
                <a:effectLst/>
                <a:latin typeface="Arial"/>
                <a:ea typeface="Arial"/>
                <a:cs typeface="Arial"/>
                <a:sym typeface="Arial"/>
              </a:rPr>
              <a:t>žarkžene</a:t>
            </a:r>
            <a:r>
              <a:rPr lang="sl-SI" sz="1100" b="0" i="0" u="none" strike="noStrike" cap="none" dirty="0">
                <a:solidFill>
                  <a:srgbClr val="000000"/>
                </a:solidFill>
                <a:effectLst/>
                <a:latin typeface="Arial"/>
                <a:ea typeface="Arial"/>
                <a:cs typeface="Arial"/>
                <a:sym typeface="Arial"/>
              </a:rPr>
              <a:t>, velikane, Bedance, zelene škrate, Zlatoroga in ostalo bajeslovno druščino. A se je na koncu izkazalo, da so bile to le sanje. Babura, za katero je bil prepričan, da je </a:t>
            </a:r>
            <a:r>
              <a:rPr lang="sl-SI" sz="1100" b="0" i="0" u="none" strike="noStrike" cap="none" dirty="0" err="1">
                <a:solidFill>
                  <a:srgbClr val="000000"/>
                </a:solidFill>
                <a:effectLst/>
                <a:latin typeface="Arial"/>
                <a:ea typeface="Arial"/>
                <a:cs typeface="Arial"/>
                <a:sym typeface="Arial"/>
              </a:rPr>
              <a:t>Pehtra</a:t>
            </a:r>
            <a:r>
              <a:rPr lang="sl-SI" sz="1100" b="0" i="0" u="none" strike="noStrike" cap="none" dirty="0">
                <a:solidFill>
                  <a:srgbClr val="000000"/>
                </a:solidFill>
                <a:effectLst/>
                <a:latin typeface="Arial"/>
                <a:ea typeface="Arial"/>
                <a:cs typeface="Arial"/>
                <a:sym typeface="Arial"/>
              </a:rPr>
              <a:t> baba, ga je zaprla v medvedov brlog in ga nemara zastrupila, da je videl vse te prikazni. </a:t>
            </a:r>
          </a:p>
          <a:p>
            <a:r>
              <a:rPr lang="sl-SI" sz="1100" b="0" i="0" u="none" strike="noStrike" cap="none" dirty="0">
                <a:solidFill>
                  <a:srgbClr val="000000"/>
                </a:solidFill>
                <a:effectLst/>
                <a:latin typeface="Arial"/>
                <a:ea typeface="Arial"/>
                <a:cs typeface="Arial"/>
                <a:sym typeface="Arial"/>
              </a:rPr>
              <a:t>balo se jo je staro in mlado, saj je menda kradla otroke, jih odnesla v svojo kočo, skuhala in pojedla. </a:t>
            </a:r>
            <a:r>
              <a:rPr lang="sl-SI" sz="1100" b="0" i="1" u="none" strike="noStrike" cap="none" dirty="0">
                <a:solidFill>
                  <a:srgbClr val="000000"/>
                </a:solidFill>
                <a:effectLst/>
                <a:latin typeface="Arial"/>
                <a:ea typeface="Arial"/>
                <a:cs typeface="Arial"/>
                <a:sym typeface="Arial"/>
              </a:rPr>
              <a:t>»Vsako pomlad pride v dolino, pa ukrade deklico, ki je najbolj slaba in najbolj pridna. Pa jo zapre v svojo kočo in slabo se godi deklici, slabo …« </a:t>
            </a:r>
            <a:r>
              <a:rPr lang="sl-SI" sz="1100" b="0" i="0" u="none" strike="noStrike" cap="none" dirty="0">
                <a:solidFill>
                  <a:srgbClr val="000000"/>
                </a:solidFill>
                <a:effectLst/>
                <a:latin typeface="Arial"/>
                <a:ea typeface="Arial"/>
                <a:cs typeface="Arial"/>
                <a:sym typeface="Arial"/>
              </a:rPr>
              <a:t>Tako naj bi ukanila tudi slepo Koroščevo Mojco, vendar ne da bi jo pojedla, ampak našla zdravilo za njeno slepoto</a:t>
            </a:r>
          </a:p>
        </p:txBody>
      </p:sp>
    </p:spTree>
    <p:extLst>
      <p:ext uri="{BB962C8B-B14F-4D97-AF65-F5344CB8AC3E}">
        <p14:creationId xmlns:p14="http://schemas.microsoft.com/office/powerpoint/2010/main" val="235138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158750" indent="0">
              <a:buNone/>
            </a:pPr>
            <a:r>
              <a:rPr lang="sl-SI" sz="1100" b="0" i="0" u="none" strike="noStrike" cap="none" dirty="0">
                <a:solidFill>
                  <a:srgbClr val="000000"/>
                </a:solidFill>
                <a:effectLst/>
                <a:latin typeface="Arial"/>
                <a:ea typeface="Arial"/>
                <a:cs typeface="Arial"/>
                <a:sym typeface="Arial"/>
              </a:rPr>
              <a:t>Na tem mestu gre za vprašanje „</a:t>
            </a:r>
            <a:r>
              <a:rPr lang="sl-SI" sz="1100" b="0" i="0" u="none" strike="noStrike" cap="none" dirty="0" err="1">
                <a:solidFill>
                  <a:srgbClr val="000000"/>
                </a:solidFill>
                <a:effectLst/>
                <a:latin typeface="Arial"/>
                <a:ea typeface="Arial"/>
                <a:cs typeface="Arial"/>
                <a:sym typeface="Arial"/>
              </a:rPr>
              <a:t>bajeslovnosti</a:t>
            </a:r>
            <a:r>
              <a:rPr lang="sl-SI" sz="1100" b="0" i="0" u="none" strike="noStrike" cap="none" dirty="0">
                <a:solidFill>
                  <a:srgbClr val="000000"/>
                </a:solidFill>
                <a:effectLst/>
                <a:latin typeface="Arial"/>
                <a:ea typeface="Arial"/>
                <a:cs typeface="Arial"/>
                <a:sym typeface="Arial"/>
              </a:rPr>
              <a:t>“ oziroma nadnaravnih moči:</a:t>
            </a:r>
          </a:p>
          <a:p>
            <a:r>
              <a:rPr lang="sl-SI" sz="1100" b="0" i="0" u="none" strike="noStrike" cap="none" dirty="0" err="1">
                <a:solidFill>
                  <a:srgbClr val="000000"/>
                </a:solidFill>
                <a:effectLst/>
                <a:latin typeface="Arial"/>
                <a:ea typeface="Arial"/>
                <a:cs typeface="Arial"/>
                <a:sym typeface="Arial"/>
              </a:rPr>
              <a:t>zeliščarka</a:t>
            </a:r>
            <a:r>
              <a:rPr lang="sl-SI" sz="1100" b="0" i="0" u="none" strike="noStrike" cap="none" dirty="0">
                <a:solidFill>
                  <a:srgbClr val="000000"/>
                </a:solidFill>
                <a:effectLst/>
                <a:latin typeface="Arial"/>
                <a:ea typeface="Arial"/>
                <a:cs typeface="Arial"/>
                <a:sym typeface="Arial"/>
              </a:rPr>
              <a:t>: Z znanjem o zdravilnih rastlinah in njihovi uporabi za preprečevanje, lajšanje in zdravljenje bolezni so si ljudje pomagali že vsaj od starega veka.  Več znanja pa so imeli zeliščarji, imenovani tudi padarji ali ranocelniki. Nekateri ljudski zdravilci so se posluževali tudi zagovorov, s katerimi so prosili višje sile za ozdravitev. Čarobno moč besede so znali uporabljati le t. i. vrači s posebnimi znanji in prirojenimi sposobnostmi. – zdravilo za slepoto je že čarobno, zanimiva povezava s sv. Lucijo, ki je priprošnjica za zdravje oči, pred krščanstvom pa prinašalka luči in svetli pol </a:t>
            </a:r>
            <a:r>
              <a:rPr lang="sl-SI" sz="1100" b="0" i="0" u="none" strike="noStrike" cap="none" dirty="0" err="1">
                <a:solidFill>
                  <a:srgbClr val="000000"/>
                </a:solidFill>
                <a:effectLst/>
                <a:latin typeface="Arial"/>
                <a:ea typeface="Arial"/>
                <a:cs typeface="Arial"/>
                <a:sym typeface="Arial"/>
              </a:rPr>
              <a:t>Pehte</a:t>
            </a:r>
            <a:endParaRPr lang="sl-SI" sz="1100" b="0" i="0" u="none" strike="noStrike" cap="none" dirty="0">
              <a:solidFill>
                <a:srgbClr val="000000"/>
              </a:solidFill>
              <a:effectLst/>
              <a:latin typeface="Arial"/>
              <a:ea typeface="Arial"/>
              <a:cs typeface="Arial"/>
              <a:sym typeface="Arial"/>
            </a:endParaRPr>
          </a:p>
          <a:p>
            <a:r>
              <a:rPr lang="sl-SI" sz="1100" b="0" i="0" u="none" strike="noStrike" cap="none" dirty="0">
                <a:solidFill>
                  <a:srgbClr val="000000"/>
                </a:solidFill>
                <a:effectLst/>
                <a:latin typeface="Arial"/>
                <a:ea typeface="Arial"/>
                <a:cs typeface="Arial"/>
                <a:sym typeface="Arial"/>
              </a:rPr>
              <a:t>ko </a:t>
            </a:r>
            <a:r>
              <a:rPr lang="sl-SI" sz="1100" b="0" i="0" u="none" strike="noStrike" cap="none" dirty="0" err="1">
                <a:solidFill>
                  <a:srgbClr val="000000"/>
                </a:solidFill>
                <a:effectLst/>
                <a:latin typeface="Arial"/>
                <a:ea typeface="Arial"/>
                <a:cs typeface="Arial"/>
                <a:sym typeface="Arial"/>
              </a:rPr>
              <a:t>Pehta</a:t>
            </a:r>
            <a:r>
              <a:rPr lang="sl-SI" sz="1100" b="0" i="0" u="none" strike="noStrike" cap="none" dirty="0">
                <a:solidFill>
                  <a:srgbClr val="000000"/>
                </a:solidFill>
                <a:effectLst/>
                <a:latin typeface="Arial"/>
                <a:ea typeface="Arial"/>
                <a:cs typeface="Arial"/>
                <a:sym typeface="Arial"/>
              </a:rPr>
              <a:t> požge spodnjo, zanikrna kočo, ker jo je Kekec odkril, ga odvleče v drugo kočo visoko pod Špik. Koča je lepa, bela, snažna. Ko se Kekec zjutraj zbudi pred njim stoji povsem drugačna </a:t>
            </a:r>
            <a:r>
              <a:rPr lang="sl-SI" sz="1100" b="0" i="0" u="none" strike="noStrike" cap="none" dirty="0" err="1">
                <a:solidFill>
                  <a:srgbClr val="000000"/>
                </a:solidFill>
                <a:effectLst/>
                <a:latin typeface="Arial"/>
                <a:ea typeface="Arial"/>
                <a:cs typeface="Arial"/>
                <a:sym typeface="Arial"/>
              </a:rPr>
              <a:t>Pehta</a:t>
            </a:r>
            <a:r>
              <a:rPr lang="sl-SI" sz="1100" b="0" i="0" u="none" strike="noStrike" cap="none" dirty="0">
                <a:solidFill>
                  <a:srgbClr val="000000"/>
                </a:solidFill>
                <a:effectLst/>
                <a:latin typeface="Arial"/>
                <a:ea typeface="Arial"/>
                <a:cs typeface="Arial"/>
                <a:sym typeface="Arial"/>
              </a:rPr>
              <a:t>. </a:t>
            </a:r>
          </a:p>
          <a:p>
            <a:r>
              <a:rPr lang="sl-SI" sz="1100" b="0" i="0" u="none" strike="noStrike" cap="none" dirty="0">
                <a:solidFill>
                  <a:srgbClr val="000000"/>
                </a:solidFill>
                <a:effectLst/>
                <a:latin typeface="Arial"/>
                <a:ea typeface="Arial"/>
                <a:cs typeface="Arial"/>
                <a:sym typeface="Arial"/>
              </a:rPr>
              <a:t>Starost: pri </a:t>
            </a:r>
            <a:r>
              <a:rPr lang="sl-SI" sz="1100" b="0" i="0" u="none" strike="noStrike" cap="none" dirty="0" err="1">
                <a:solidFill>
                  <a:srgbClr val="000000"/>
                </a:solidFill>
                <a:effectLst/>
                <a:latin typeface="Arial"/>
                <a:ea typeface="Arial"/>
                <a:cs typeface="Arial"/>
                <a:sym typeface="Arial"/>
              </a:rPr>
              <a:t>Smerinjeku</a:t>
            </a:r>
            <a:r>
              <a:rPr lang="sl-SI" sz="1100" b="0" i="0" u="none" strike="noStrike" cap="none" dirty="0">
                <a:solidFill>
                  <a:srgbClr val="000000"/>
                </a:solidFill>
                <a:effectLst/>
                <a:latin typeface="Arial"/>
                <a:ea typeface="Arial"/>
                <a:cs typeface="Arial"/>
                <a:sym typeface="Arial"/>
              </a:rPr>
              <a:t> je ne moremo določiti, izgleda kot tuzemsko bitje; Kunčič: babura, ki jo je videl pastirček, se je </a:t>
            </a:r>
            <a:r>
              <a:rPr lang="sl-SI" sz="1100" b="0" i="0" u="none" strike="noStrike" cap="none" dirty="0" err="1">
                <a:solidFill>
                  <a:srgbClr val="000000"/>
                </a:solidFill>
                <a:effectLst/>
                <a:latin typeface="Arial"/>
                <a:ea typeface="Arial"/>
                <a:cs typeface="Arial"/>
                <a:sym typeface="Arial"/>
              </a:rPr>
              <a:t>Gregcu</a:t>
            </a:r>
            <a:r>
              <a:rPr lang="sl-SI" sz="1100" b="0" i="0" u="none" strike="noStrike" cap="none" dirty="0">
                <a:solidFill>
                  <a:srgbClr val="000000"/>
                </a:solidFill>
                <a:effectLst/>
                <a:latin typeface="Arial"/>
                <a:ea typeface="Arial"/>
                <a:cs typeface="Arial"/>
                <a:sym typeface="Arial"/>
              </a:rPr>
              <a:t> le zdela kot </a:t>
            </a:r>
            <a:r>
              <a:rPr lang="sl-SI" sz="1100" b="0" i="0" u="none" strike="noStrike" cap="none" dirty="0" err="1">
                <a:solidFill>
                  <a:srgbClr val="000000"/>
                </a:solidFill>
                <a:effectLst/>
                <a:latin typeface="Arial"/>
                <a:ea typeface="Arial"/>
                <a:cs typeface="Arial"/>
                <a:sym typeface="Arial"/>
              </a:rPr>
              <a:t>Pehtra</a:t>
            </a:r>
            <a:r>
              <a:rPr lang="sl-SI" sz="1100" b="0" i="0" u="none" strike="noStrike" cap="none" dirty="0">
                <a:solidFill>
                  <a:srgbClr val="000000"/>
                </a:solidFill>
                <a:effectLst/>
                <a:latin typeface="Arial"/>
                <a:ea typeface="Arial"/>
                <a:cs typeface="Arial"/>
                <a:sym typeface="Arial"/>
              </a:rPr>
              <a:t> baba, vendar so davno tega v krajih pod Triglavom živela razna bajna bitja; </a:t>
            </a:r>
          </a:p>
          <a:p>
            <a:endParaRPr lang="sl-SI" sz="1100" b="0" i="0" u="none" strike="noStrike" cap="none" dirty="0">
              <a:solidFill>
                <a:srgbClr val="000000"/>
              </a:solidFill>
              <a:effectLst/>
              <a:latin typeface="Arial"/>
              <a:ea typeface="Arial"/>
              <a:cs typeface="Arial"/>
              <a:sym typeface="Arial"/>
            </a:endParaRPr>
          </a:p>
          <a:p>
            <a:endParaRPr lang="sl-SI" sz="1100" b="0" i="0" u="none" strike="noStrike" cap="none" dirty="0">
              <a:solidFill>
                <a:srgbClr val="000000"/>
              </a:solidFill>
              <a:effectLst/>
              <a:latin typeface="Arial"/>
              <a:ea typeface="Arial"/>
              <a:cs typeface="Arial"/>
              <a:sym typeface="Arial"/>
            </a:endParaRPr>
          </a:p>
          <a:p>
            <a:pPr marL="457200" indent="-298450"/>
            <a:endParaRPr lang="sl-SI"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5444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54dda1946d_6_3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54dda1946d_6_3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158750" indent="0">
              <a:buNone/>
            </a:pPr>
            <a:r>
              <a:rPr lang="sl-SI" sz="1100" b="0" i="0" u="none" strike="noStrike" cap="none" dirty="0" err="1">
                <a:solidFill>
                  <a:srgbClr val="000000"/>
                </a:solidFill>
                <a:effectLst/>
                <a:latin typeface="Arial"/>
                <a:ea typeface="Arial"/>
                <a:cs typeface="Arial"/>
                <a:sym typeface="Arial"/>
              </a:rPr>
              <a:t>Pehta</a:t>
            </a:r>
            <a:r>
              <a:rPr lang="sl-SI" sz="1100" b="0" i="0" u="none" strike="noStrike" cap="none" dirty="0">
                <a:solidFill>
                  <a:srgbClr val="000000"/>
                </a:solidFill>
                <a:effectLst/>
                <a:latin typeface="Arial"/>
                <a:ea typeface="Arial"/>
                <a:cs typeface="Arial"/>
                <a:sym typeface="Arial"/>
              </a:rPr>
              <a:t> pač ni več dolgo ostala v naših krajih. Zaklela se je, da če ji kdo spelje Volka, bo odšla za vekomaj. Kekec ji je speljal Volka in </a:t>
            </a:r>
            <a:r>
              <a:rPr lang="sl-SI" sz="1100" b="0" i="0" u="none" strike="noStrike" cap="none" dirty="0" err="1">
                <a:solidFill>
                  <a:srgbClr val="000000"/>
                </a:solidFill>
                <a:effectLst/>
                <a:latin typeface="Arial"/>
                <a:ea typeface="Arial"/>
                <a:cs typeface="Arial"/>
                <a:sym typeface="Arial"/>
              </a:rPr>
              <a:t>Pehte</a:t>
            </a:r>
            <a:r>
              <a:rPr lang="sl-SI" sz="1100" b="0" i="0" u="none" strike="noStrike" cap="none" dirty="0">
                <a:solidFill>
                  <a:srgbClr val="000000"/>
                </a:solidFill>
                <a:effectLst/>
                <a:latin typeface="Arial"/>
                <a:ea typeface="Arial"/>
                <a:cs typeface="Arial"/>
                <a:sym typeface="Arial"/>
              </a:rPr>
              <a:t> v naših krajih ni videl nihče več.</a:t>
            </a:r>
          </a:p>
        </p:txBody>
      </p:sp>
    </p:spTree>
    <p:extLst>
      <p:ext uri="{BB962C8B-B14F-4D97-AF65-F5344CB8AC3E}">
        <p14:creationId xmlns:p14="http://schemas.microsoft.com/office/powerpoint/2010/main" val="1281816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90"/>
        <p:cNvGrpSpPr/>
        <p:nvPr/>
      </p:nvGrpSpPr>
      <p:grpSpPr>
        <a:xfrm>
          <a:off x="0" y="0"/>
          <a:ext cx="0" cy="0"/>
          <a:chOff x="0" y="0"/>
          <a:chExt cx="0" cy="0"/>
        </a:xfrm>
      </p:grpSpPr>
      <p:pic>
        <p:nvPicPr>
          <p:cNvPr id="91" name="Google Shape;91;p7"/>
          <p:cNvPicPr preferRelativeResize="0"/>
          <p:nvPr/>
        </p:nvPicPr>
        <p:blipFill>
          <a:blip r:embed="rId2">
            <a:alphaModFix/>
          </a:blip>
          <a:stretch>
            <a:fillRect/>
          </a:stretch>
        </p:blipFill>
        <p:spPr>
          <a:xfrm>
            <a:off x="-39475" y="-26800"/>
            <a:ext cx="9183473" cy="5143500"/>
          </a:xfrm>
          <a:prstGeom prst="rect">
            <a:avLst/>
          </a:prstGeom>
          <a:noFill/>
          <a:ln>
            <a:noFill/>
          </a:ln>
        </p:spPr>
      </p:pic>
      <p:sp>
        <p:nvSpPr>
          <p:cNvPr id="92" name="Google Shape;92;p7"/>
          <p:cNvSpPr txBox="1">
            <a:spLocks noGrp="1"/>
          </p:cNvSpPr>
          <p:nvPr>
            <p:ph type="title" hasCustomPrompt="1"/>
          </p:nvPr>
        </p:nvSpPr>
        <p:spPr>
          <a:xfrm>
            <a:off x="719999" y="445025"/>
            <a:ext cx="8033301" cy="57267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b="1" i="1">
                <a:effectLst>
                  <a:outerShdw blurRad="38100" dist="38100" dir="2700000" algn="tl">
                    <a:srgbClr val="000000">
                      <a:alpha val="43137"/>
                    </a:srgbClr>
                  </a:outerShdw>
                </a:effectLst>
                <a:latin typeface="Book Antiqua" panose="020406020503050303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sl-SI" dirty="0"/>
              <a:t>Koliko je pravzaprav stara teta </a:t>
            </a:r>
            <a:r>
              <a:rPr lang="sl-SI" dirty="0" err="1"/>
              <a:t>Pehta</a:t>
            </a:r>
            <a:r>
              <a:rPr lang="sl-SI" dirty="0"/>
              <a:t>?</a:t>
            </a:r>
          </a:p>
        </p:txBody>
      </p:sp>
      <p:grpSp>
        <p:nvGrpSpPr>
          <p:cNvPr id="95" name="Google Shape;95;p7"/>
          <p:cNvGrpSpPr/>
          <p:nvPr/>
        </p:nvGrpSpPr>
        <p:grpSpPr>
          <a:xfrm>
            <a:off x="2226597" y="4176012"/>
            <a:ext cx="2219547" cy="970486"/>
            <a:chOff x="2226597" y="4176012"/>
            <a:chExt cx="2219547" cy="970486"/>
          </a:xfrm>
          <a:solidFill>
            <a:srgbClr val="72A34A"/>
          </a:solidFill>
          <a:effectLst>
            <a:outerShdw blurRad="50800" dist="38100" dir="18900000" algn="bl" rotWithShape="0">
              <a:prstClr val="black">
                <a:alpha val="40000"/>
              </a:prstClr>
            </a:outerShdw>
          </a:effectLst>
        </p:grpSpPr>
        <p:grpSp>
          <p:nvGrpSpPr>
            <p:cNvPr id="96" name="Google Shape;96;p7"/>
            <p:cNvGrpSpPr/>
            <p:nvPr/>
          </p:nvGrpSpPr>
          <p:grpSpPr>
            <a:xfrm>
              <a:off x="2226597" y="4176012"/>
              <a:ext cx="758347" cy="970474"/>
              <a:chOff x="5182147" y="3694200"/>
              <a:chExt cx="758347" cy="970474"/>
            </a:xfrm>
            <a:grpFill/>
          </p:grpSpPr>
          <p:sp>
            <p:nvSpPr>
              <p:cNvPr id="97" name="Google Shape;97;p7"/>
              <p:cNvSpPr/>
              <p:nvPr/>
            </p:nvSpPr>
            <p:spPr>
              <a:xfrm>
                <a:off x="5395041" y="4042599"/>
                <a:ext cx="145094" cy="521114"/>
              </a:xfrm>
              <a:custGeom>
                <a:avLst/>
                <a:gdLst/>
                <a:ahLst/>
                <a:cxnLst/>
                <a:rect l="l" t="t" r="r" b="b"/>
                <a:pathLst>
                  <a:path w="47339" h="170021" extrusionOk="0">
                    <a:moveTo>
                      <a:pt x="23622" y="0"/>
                    </a:moveTo>
                    <a:lnTo>
                      <a:pt x="47339" y="170021"/>
                    </a:lnTo>
                    <a:lnTo>
                      <a:pt x="0" y="170021"/>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7"/>
              <p:cNvSpPr/>
              <p:nvPr/>
            </p:nvSpPr>
            <p:spPr>
              <a:xfrm>
                <a:off x="5489078" y="4110060"/>
                <a:ext cx="144800" cy="521406"/>
              </a:xfrm>
              <a:custGeom>
                <a:avLst/>
                <a:gdLst/>
                <a:ahLst/>
                <a:cxnLst/>
                <a:rect l="l" t="t" r="r" b="b"/>
                <a:pathLst>
                  <a:path w="47243" h="170116" extrusionOk="0">
                    <a:moveTo>
                      <a:pt x="23622" y="0"/>
                    </a:moveTo>
                    <a:lnTo>
                      <a:pt x="47244" y="170117"/>
                    </a:lnTo>
                    <a:lnTo>
                      <a:pt x="0" y="170117"/>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7"/>
              <p:cNvSpPr/>
              <p:nvPr/>
            </p:nvSpPr>
            <p:spPr>
              <a:xfrm>
                <a:off x="5182147" y="4130792"/>
                <a:ext cx="120571" cy="432947"/>
              </a:xfrm>
              <a:custGeom>
                <a:avLst/>
                <a:gdLst/>
                <a:ahLst/>
                <a:cxnLst/>
                <a:rect l="l" t="t" r="r" b="b"/>
                <a:pathLst>
                  <a:path w="39338" h="141255" extrusionOk="0">
                    <a:moveTo>
                      <a:pt x="19621" y="0"/>
                    </a:moveTo>
                    <a:lnTo>
                      <a:pt x="39338" y="141256"/>
                    </a:lnTo>
                    <a:lnTo>
                      <a:pt x="0" y="141256"/>
                    </a:lnTo>
                    <a:lnTo>
                      <a:pt x="19621"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7"/>
              <p:cNvSpPr/>
              <p:nvPr/>
            </p:nvSpPr>
            <p:spPr>
              <a:xfrm>
                <a:off x="5249899" y="3881980"/>
                <a:ext cx="217495" cy="782694"/>
              </a:xfrm>
              <a:custGeom>
                <a:avLst/>
                <a:gdLst/>
                <a:ahLst/>
                <a:cxnLst/>
                <a:rect l="l" t="t" r="r" b="b"/>
                <a:pathLst>
                  <a:path w="70961" h="255365" extrusionOk="0">
                    <a:moveTo>
                      <a:pt x="35433" y="0"/>
                    </a:moveTo>
                    <a:lnTo>
                      <a:pt x="70961" y="255365"/>
                    </a:lnTo>
                    <a:lnTo>
                      <a:pt x="0" y="255365"/>
                    </a:lnTo>
                    <a:lnTo>
                      <a:pt x="35433"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7"/>
              <p:cNvSpPr/>
              <p:nvPr/>
            </p:nvSpPr>
            <p:spPr>
              <a:xfrm>
                <a:off x="5588370" y="3853359"/>
                <a:ext cx="217787" cy="782403"/>
              </a:xfrm>
              <a:custGeom>
                <a:avLst/>
                <a:gdLst/>
                <a:ahLst/>
                <a:cxnLst/>
                <a:rect l="l" t="t" r="r" b="b"/>
                <a:pathLst>
                  <a:path w="71056" h="255270" extrusionOk="0">
                    <a:moveTo>
                      <a:pt x="35528" y="0"/>
                    </a:moveTo>
                    <a:lnTo>
                      <a:pt x="71056"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7"/>
              <p:cNvSpPr/>
              <p:nvPr/>
            </p:nvSpPr>
            <p:spPr>
              <a:xfrm>
                <a:off x="5722998" y="3694200"/>
                <a:ext cx="217495" cy="782403"/>
              </a:xfrm>
              <a:custGeom>
                <a:avLst/>
                <a:gdLst/>
                <a:ahLst/>
                <a:cxnLst/>
                <a:rect l="l" t="t" r="r" b="b"/>
                <a:pathLst>
                  <a:path w="70961" h="255270" extrusionOk="0">
                    <a:moveTo>
                      <a:pt x="35528" y="0"/>
                    </a:moveTo>
                    <a:lnTo>
                      <a:pt x="70961"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 name="Google Shape;103;p7"/>
            <p:cNvGrpSpPr/>
            <p:nvPr/>
          </p:nvGrpSpPr>
          <p:grpSpPr>
            <a:xfrm>
              <a:off x="3687797" y="4176025"/>
              <a:ext cx="758347" cy="970474"/>
              <a:chOff x="5182147" y="3694200"/>
              <a:chExt cx="758347" cy="970474"/>
            </a:xfrm>
            <a:grpFill/>
          </p:grpSpPr>
          <p:sp>
            <p:nvSpPr>
              <p:cNvPr id="104" name="Google Shape;104;p7"/>
              <p:cNvSpPr/>
              <p:nvPr/>
            </p:nvSpPr>
            <p:spPr>
              <a:xfrm>
                <a:off x="5395041" y="4042599"/>
                <a:ext cx="145094" cy="521114"/>
              </a:xfrm>
              <a:custGeom>
                <a:avLst/>
                <a:gdLst/>
                <a:ahLst/>
                <a:cxnLst/>
                <a:rect l="l" t="t" r="r" b="b"/>
                <a:pathLst>
                  <a:path w="47339" h="170021" extrusionOk="0">
                    <a:moveTo>
                      <a:pt x="23622" y="0"/>
                    </a:moveTo>
                    <a:lnTo>
                      <a:pt x="47339" y="170021"/>
                    </a:lnTo>
                    <a:lnTo>
                      <a:pt x="0" y="170021"/>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7"/>
              <p:cNvSpPr/>
              <p:nvPr/>
            </p:nvSpPr>
            <p:spPr>
              <a:xfrm>
                <a:off x="5489078" y="4110060"/>
                <a:ext cx="144800" cy="521406"/>
              </a:xfrm>
              <a:custGeom>
                <a:avLst/>
                <a:gdLst/>
                <a:ahLst/>
                <a:cxnLst/>
                <a:rect l="l" t="t" r="r" b="b"/>
                <a:pathLst>
                  <a:path w="47243" h="170116" extrusionOk="0">
                    <a:moveTo>
                      <a:pt x="23622" y="0"/>
                    </a:moveTo>
                    <a:lnTo>
                      <a:pt x="47244" y="170117"/>
                    </a:lnTo>
                    <a:lnTo>
                      <a:pt x="0" y="170117"/>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7"/>
              <p:cNvSpPr/>
              <p:nvPr/>
            </p:nvSpPr>
            <p:spPr>
              <a:xfrm>
                <a:off x="5182147" y="4130792"/>
                <a:ext cx="120571" cy="432947"/>
              </a:xfrm>
              <a:custGeom>
                <a:avLst/>
                <a:gdLst/>
                <a:ahLst/>
                <a:cxnLst/>
                <a:rect l="l" t="t" r="r" b="b"/>
                <a:pathLst>
                  <a:path w="39338" h="141255" extrusionOk="0">
                    <a:moveTo>
                      <a:pt x="19621" y="0"/>
                    </a:moveTo>
                    <a:lnTo>
                      <a:pt x="39338" y="141256"/>
                    </a:lnTo>
                    <a:lnTo>
                      <a:pt x="0" y="141256"/>
                    </a:lnTo>
                    <a:lnTo>
                      <a:pt x="19621"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7"/>
              <p:cNvSpPr/>
              <p:nvPr/>
            </p:nvSpPr>
            <p:spPr>
              <a:xfrm>
                <a:off x="5249899" y="3881980"/>
                <a:ext cx="217495" cy="782694"/>
              </a:xfrm>
              <a:custGeom>
                <a:avLst/>
                <a:gdLst/>
                <a:ahLst/>
                <a:cxnLst/>
                <a:rect l="l" t="t" r="r" b="b"/>
                <a:pathLst>
                  <a:path w="70961" h="255365" extrusionOk="0">
                    <a:moveTo>
                      <a:pt x="35433" y="0"/>
                    </a:moveTo>
                    <a:lnTo>
                      <a:pt x="70961" y="255365"/>
                    </a:lnTo>
                    <a:lnTo>
                      <a:pt x="0" y="255365"/>
                    </a:lnTo>
                    <a:lnTo>
                      <a:pt x="35433"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7"/>
              <p:cNvSpPr/>
              <p:nvPr/>
            </p:nvSpPr>
            <p:spPr>
              <a:xfrm>
                <a:off x="5588370" y="3853359"/>
                <a:ext cx="217787" cy="782403"/>
              </a:xfrm>
              <a:custGeom>
                <a:avLst/>
                <a:gdLst/>
                <a:ahLst/>
                <a:cxnLst/>
                <a:rect l="l" t="t" r="r" b="b"/>
                <a:pathLst>
                  <a:path w="71056" h="255270" extrusionOk="0">
                    <a:moveTo>
                      <a:pt x="35528" y="0"/>
                    </a:moveTo>
                    <a:lnTo>
                      <a:pt x="71056"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7"/>
              <p:cNvSpPr/>
              <p:nvPr/>
            </p:nvSpPr>
            <p:spPr>
              <a:xfrm>
                <a:off x="5722998" y="3694200"/>
                <a:ext cx="217495" cy="782403"/>
              </a:xfrm>
              <a:custGeom>
                <a:avLst/>
                <a:gdLst/>
                <a:ahLst/>
                <a:cxnLst/>
                <a:rect l="l" t="t" r="r" b="b"/>
                <a:pathLst>
                  <a:path w="70961" h="255270" extrusionOk="0">
                    <a:moveTo>
                      <a:pt x="35528" y="0"/>
                    </a:moveTo>
                    <a:lnTo>
                      <a:pt x="70961"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3" name="Google Shape;113;p7"/>
          <p:cNvGrpSpPr/>
          <p:nvPr/>
        </p:nvGrpSpPr>
        <p:grpSpPr>
          <a:xfrm>
            <a:off x="-39525" y="4168729"/>
            <a:ext cx="9183272" cy="1007212"/>
            <a:chOff x="0" y="4168765"/>
            <a:chExt cx="9143953" cy="1007212"/>
          </a:xfrm>
        </p:grpSpPr>
        <p:grpSp>
          <p:nvGrpSpPr>
            <p:cNvPr id="114" name="Google Shape;114;p7"/>
            <p:cNvGrpSpPr/>
            <p:nvPr userDrawn="1"/>
          </p:nvGrpSpPr>
          <p:grpSpPr>
            <a:xfrm>
              <a:off x="0" y="4603306"/>
              <a:ext cx="6982123" cy="572671"/>
              <a:chOff x="0" y="4503250"/>
              <a:chExt cx="6982123" cy="672939"/>
            </a:xfrm>
          </p:grpSpPr>
          <p:sp>
            <p:nvSpPr>
              <p:cNvPr id="115" name="Google Shape;115;p7"/>
              <p:cNvSpPr/>
              <p:nvPr/>
            </p:nvSpPr>
            <p:spPr>
              <a:xfrm>
                <a:off x="0" y="4503250"/>
                <a:ext cx="6982123" cy="672939"/>
              </a:xfrm>
              <a:custGeom>
                <a:avLst/>
                <a:gdLst/>
                <a:ahLst/>
                <a:cxnLst/>
                <a:rect l="l" t="t" r="r" b="b"/>
                <a:pathLst>
                  <a:path w="100549" h="13926" extrusionOk="0">
                    <a:moveTo>
                      <a:pt x="2054" y="1"/>
                    </a:moveTo>
                    <a:cubicBezTo>
                      <a:pt x="1371" y="1"/>
                      <a:pt x="686" y="19"/>
                      <a:pt x="1" y="57"/>
                    </a:cubicBezTo>
                    <a:lnTo>
                      <a:pt x="1" y="4739"/>
                    </a:lnTo>
                    <a:cubicBezTo>
                      <a:pt x="1" y="9800"/>
                      <a:pt x="4126" y="13926"/>
                      <a:pt x="9213" y="13926"/>
                    </a:cubicBezTo>
                    <a:lnTo>
                      <a:pt x="100549" y="13926"/>
                    </a:lnTo>
                    <a:cubicBezTo>
                      <a:pt x="95032" y="10231"/>
                      <a:pt x="88578" y="8408"/>
                      <a:pt x="81897" y="7599"/>
                    </a:cubicBezTo>
                    <a:cubicBezTo>
                      <a:pt x="78724" y="7234"/>
                      <a:pt x="75516" y="7106"/>
                      <a:pt x="72332" y="7106"/>
                    </a:cubicBezTo>
                    <a:cubicBezTo>
                      <a:pt x="71757" y="7106"/>
                      <a:pt x="71183" y="7110"/>
                      <a:pt x="70610" y="7118"/>
                    </a:cubicBezTo>
                    <a:cubicBezTo>
                      <a:pt x="63199" y="7273"/>
                      <a:pt x="55776" y="8062"/>
                      <a:pt x="48390" y="8062"/>
                    </a:cubicBezTo>
                    <a:cubicBezTo>
                      <a:pt x="44930" y="8062"/>
                      <a:pt x="41478" y="7889"/>
                      <a:pt x="38038" y="7396"/>
                    </a:cubicBezTo>
                    <a:cubicBezTo>
                      <a:pt x="25896" y="5648"/>
                      <a:pt x="14115" y="1"/>
                      <a:pt x="2054" y="1"/>
                    </a:cubicBezTo>
                    <a:close/>
                  </a:path>
                </a:pathLst>
              </a:custGeom>
              <a:solidFill>
                <a:srgbClr val="CBDF88"/>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7"/>
              <p:cNvSpPr/>
              <p:nvPr userDrawn="1"/>
            </p:nvSpPr>
            <p:spPr>
              <a:xfrm>
                <a:off x="0" y="4589594"/>
                <a:ext cx="604200" cy="582300"/>
              </a:xfrm>
              <a:prstGeom prst="rect">
                <a:avLst/>
              </a:prstGeom>
              <a:solidFill>
                <a:srgbClr val="CBD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7"/>
            <p:cNvGrpSpPr/>
            <p:nvPr/>
          </p:nvGrpSpPr>
          <p:grpSpPr>
            <a:xfrm>
              <a:off x="3770960" y="4168765"/>
              <a:ext cx="5372993" cy="1002400"/>
              <a:chOff x="4671284" y="3998294"/>
              <a:chExt cx="4472648" cy="1177908"/>
            </a:xfrm>
          </p:grpSpPr>
          <p:sp>
            <p:nvSpPr>
              <p:cNvPr id="118" name="Google Shape;118;p7"/>
              <p:cNvSpPr/>
              <p:nvPr/>
            </p:nvSpPr>
            <p:spPr>
              <a:xfrm>
                <a:off x="4671283" y="3998294"/>
                <a:ext cx="4472630" cy="1177908"/>
              </a:xfrm>
              <a:custGeom>
                <a:avLst/>
                <a:gdLst/>
                <a:ahLst/>
                <a:cxnLst/>
                <a:rect l="l" t="t" r="r" b="b"/>
                <a:pathLst>
                  <a:path w="64410" h="12560" extrusionOk="0">
                    <a:moveTo>
                      <a:pt x="51476" y="0"/>
                    </a:moveTo>
                    <a:cubicBezTo>
                      <a:pt x="38952" y="0"/>
                      <a:pt x="26448" y="2130"/>
                      <a:pt x="14629" y="6233"/>
                    </a:cubicBezTo>
                    <a:cubicBezTo>
                      <a:pt x="9618" y="7979"/>
                      <a:pt x="4708" y="10105"/>
                      <a:pt x="1" y="12560"/>
                    </a:cubicBezTo>
                    <a:lnTo>
                      <a:pt x="55197" y="12560"/>
                    </a:lnTo>
                    <a:cubicBezTo>
                      <a:pt x="60284" y="12560"/>
                      <a:pt x="64409" y="8460"/>
                      <a:pt x="64409" y="3373"/>
                    </a:cubicBezTo>
                    <a:lnTo>
                      <a:pt x="64409" y="766"/>
                    </a:lnTo>
                    <a:cubicBezTo>
                      <a:pt x="60114" y="254"/>
                      <a:pt x="55794" y="0"/>
                      <a:pt x="51476" y="0"/>
                    </a:cubicBezTo>
                    <a:close/>
                  </a:path>
                </a:pathLst>
              </a:custGeom>
              <a:solidFill>
                <a:srgbClr val="72A34A"/>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8539732" y="4403396"/>
                <a:ext cx="604200" cy="768600"/>
              </a:xfrm>
              <a:prstGeom prst="rect">
                <a:avLst/>
              </a:prstGeom>
              <a:solidFill>
                <a:srgbClr val="72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 name="Google Shape;93;p7"/>
          <p:cNvSpPr txBox="1">
            <a:spLocks noGrp="1"/>
          </p:cNvSpPr>
          <p:nvPr>
            <p:ph type="subTitle" idx="1" hasCustomPrompt="1"/>
          </p:nvPr>
        </p:nvSpPr>
        <p:spPr>
          <a:xfrm>
            <a:off x="762596" y="4158899"/>
            <a:ext cx="8033302" cy="854548"/>
          </a:xfrm>
          <a:prstGeom prst="rect">
            <a:avLst/>
          </a:prstGeom>
        </p:spPr>
        <p:txBody>
          <a:bodyPr spcFirstLastPara="1" wrap="square" lIns="91425" tIns="91425" rIns="91425" bIns="91425" anchor="t" anchorCtr="0">
            <a:noAutofit/>
          </a:bodyPr>
          <a:lstStyle>
            <a:lvl1pPr marL="139700" lvl="0" indent="0" algn="r" rtl="0">
              <a:lnSpc>
                <a:spcPct val="100000"/>
              </a:lnSpc>
              <a:spcBef>
                <a:spcPts val="0"/>
              </a:spcBef>
              <a:spcAft>
                <a:spcPts val="0"/>
              </a:spcAft>
              <a:buSzPts val="1600"/>
              <a:buNone/>
              <a:defRPr sz="1600">
                <a:latin typeface="Century Gothic" panose="020B0502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r>
              <a:rPr lang="sl-SI" dirty="0"/>
              <a:t>Špela Smolej Milat,</a:t>
            </a:r>
          </a:p>
          <a:p>
            <a:r>
              <a:rPr lang="sl-SI" dirty="0"/>
              <a:t>kustodinja za etnologijo </a:t>
            </a:r>
          </a:p>
          <a:p>
            <a:r>
              <a:rPr lang="sl-SI" dirty="0"/>
              <a:t>Gornjesavski muzej Jesenice</a:t>
            </a:r>
            <a:endParaRPr dirty="0"/>
          </a:p>
        </p:txBody>
      </p:sp>
      <p:pic>
        <p:nvPicPr>
          <p:cNvPr id="29" name="Slika 28">
            <a:extLst>
              <a:ext uri="{FF2B5EF4-FFF2-40B4-BE49-F238E27FC236}">
                <a16:creationId xmlns:a16="http://schemas.microsoft.com/office/drawing/2014/main" id="{F0DBC21D-49F8-47EE-92D8-3BC09CCA1D70}"/>
              </a:ext>
            </a:extLst>
          </p:cNvPr>
          <p:cNvPicPr>
            <a:picLocks noChangeAspect="1"/>
          </p:cNvPicPr>
          <p:nvPr userDrawn="1"/>
        </p:nvPicPr>
        <p:blipFill>
          <a:blip r:embed="rId3"/>
          <a:stretch>
            <a:fillRect/>
          </a:stretch>
        </p:blipFill>
        <p:spPr>
          <a:xfrm>
            <a:off x="8733469" y="4811836"/>
            <a:ext cx="410531" cy="331664"/>
          </a:xfrm>
          <a:prstGeom prst="rect">
            <a:avLst/>
          </a:prstGeom>
        </p:spPr>
      </p:pic>
    </p:spTree>
    <p:extLst>
      <p:ext uri="{BB962C8B-B14F-4D97-AF65-F5344CB8AC3E}">
        <p14:creationId xmlns:p14="http://schemas.microsoft.com/office/powerpoint/2010/main" val="228831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90"/>
        <p:cNvGrpSpPr/>
        <p:nvPr/>
      </p:nvGrpSpPr>
      <p:grpSpPr>
        <a:xfrm>
          <a:off x="0" y="0"/>
          <a:ext cx="0" cy="0"/>
          <a:chOff x="0" y="0"/>
          <a:chExt cx="0" cy="0"/>
        </a:xfrm>
      </p:grpSpPr>
      <p:pic>
        <p:nvPicPr>
          <p:cNvPr id="91" name="Google Shape;91;p7"/>
          <p:cNvPicPr preferRelativeResize="0"/>
          <p:nvPr/>
        </p:nvPicPr>
        <p:blipFill>
          <a:blip r:embed="rId2">
            <a:alphaModFix/>
          </a:blip>
          <a:stretch>
            <a:fillRect/>
          </a:stretch>
        </p:blipFill>
        <p:spPr>
          <a:xfrm>
            <a:off x="-39475" y="-26800"/>
            <a:ext cx="9183473" cy="5143500"/>
          </a:xfrm>
          <a:prstGeom prst="rect">
            <a:avLst/>
          </a:prstGeom>
          <a:noFill/>
          <a:ln>
            <a:noFill/>
          </a:ln>
        </p:spPr>
      </p:pic>
      <p:sp>
        <p:nvSpPr>
          <p:cNvPr id="92" name="Google Shape;92;p7"/>
          <p:cNvSpPr txBox="1">
            <a:spLocks noGrp="1"/>
          </p:cNvSpPr>
          <p:nvPr>
            <p:ph type="title"/>
          </p:nvPr>
        </p:nvSpPr>
        <p:spPr>
          <a:xfrm>
            <a:off x="719999" y="445025"/>
            <a:ext cx="8033301" cy="1098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b="1">
                <a:latin typeface="Book Antiqua" panose="020406020503050303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lang="sl-SI" dirty="0"/>
          </a:p>
        </p:txBody>
      </p:sp>
      <p:sp>
        <p:nvSpPr>
          <p:cNvPr id="93" name="Google Shape;93;p7"/>
          <p:cNvSpPr txBox="1">
            <a:spLocks noGrp="1"/>
          </p:cNvSpPr>
          <p:nvPr>
            <p:ph type="subTitle" idx="1" hasCustomPrompt="1"/>
          </p:nvPr>
        </p:nvSpPr>
        <p:spPr>
          <a:xfrm>
            <a:off x="720000" y="1805050"/>
            <a:ext cx="8033302" cy="22035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SzPts val="1600"/>
              <a:buChar char="●"/>
              <a:defRPr sz="1600">
                <a:latin typeface="Century Gothic" panose="020B0502020202020204" pitchFamily="34" charset="0"/>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r>
              <a:rPr lang="sl-SI" dirty="0"/>
              <a:t> </a:t>
            </a:r>
          </a:p>
          <a:p>
            <a:r>
              <a:rPr lang="sl-SI" dirty="0"/>
              <a:t> </a:t>
            </a:r>
          </a:p>
          <a:p>
            <a:r>
              <a:rPr lang="sl-SI" dirty="0"/>
              <a:t> </a:t>
            </a:r>
          </a:p>
          <a:p>
            <a:endParaRPr lang="sl-SI" dirty="0"/>
          </a:p>
          <a:p>
            <a:endParaRPr lang="sl-SI" dirty="0"/>
          </a:p>
          <a:p>
            <a:endParaRPr lang="sl-SI" dirty="0"/>
          </a:p>
          <a:p>
            <a:endParaRPr dirty="0"/>
          </a:p>
        </p:txBody>
      </p:sp>
      <p:pic>
        <p:nvPicPr>
          <p:cNvPr id="3" name="Slika 2">
            <a:extLst>
              <a:ext uri="{FF2B5EF4-FFF2-40B4-BE49-F238E27FC236}">
                <a16:creationId xmlns:a16="http://schemas.microsoft.com/office/drawing/2014/main" id="{3770472D-783A-49A9-8E5A-87546E1A8F5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55000" y="2985213"/>
            <a:ext cx="4763193" cy="2381596"/>
          </a:xfrm>
          <a:prstGeom prst="rect">
            <a:avLst/>
          </a:prstGeom>
          <a:ln>
            <a:noFill/>
          </a:ln>
          <a:effectLst>
            <a:outerShdw blurRad="292100" dist="139700" dir="2700000" algn="tl" rotWithShape="0">
              <a:srgbClr val="333333">
                <a:alpha val="65000"/>
              </a:srgbClr>
            </a:outerShdw>
          </a:effectLst>
        </p:spPr>
      </p:pic>
      <p:grpSp>
        <p:nvGrpSpPr>
          <p:cNvPr id="95" name="Google Shape;95;p7"/>
          <p:cNvGrpSpPr/>
          <p:nvPr/>
        </p:nvGrpSpPr>
        <p:grpSpPr>
          <a:xfrm>
            <a:off x="2226597" y="4176012"/>
            <a:ext cx="2219547" cy="970486"/>
            <a:chOff x="2226597" y="4176012"/>
            <a:chExt cx="2219547" cy="970486"/>
          </a:xfrm>
          <a:solidFill>
            <a:srgbClr val="72A34A"/>
          </a:solidFill>
          <a:effectLst>
            <a:outerShdw blurRad="50800" dist="38100" dir="18900000" algn="bl" rotWithShape="0">
              <a:prstClr val="black">
                <a:alpha val="40000"/>
              </a:prstClr>
            </a:outerShdw>
          </a:effectLst>
        </p:grpSpPr>
        <p:grpSp>
          <p:nvGrpSpPr>
            <p:cNvPr id="96" name="Google Shape;96;p7"/>
            <p:cNvGrpSpPr/>
            <p:nvPr/>
          </p:nvGrpSpPr>
          <p:grpSpPr>
            <a:xfrm>
              <a:off x="2226597" y="4176012"/>
              <a:ext cx="758347" cy="970474"/>
              <a:chOff x="5182147" y="3694200"/>
              <a:chExt cx="758347" cy="970474"/>
            </a:xfrm>
            <a:grpFill/>
          </p:grpSpPr>
          <p:sp>
            <p:nvSpPr>
              <p:cNvPr id="97" name="Google Shape;97;p7"/>
              <p:cNvSpPr/>
              <p:nvPr/>
            </p:nvSpPr>
            <p:spPr>
              <a:xfrm>
                <a:off x="5395041" y="4042599"/>
                <a:ext cx="145094" cy="521114"/>
              </a:xfrm>
              <a:custGeom>
                <a:avLst/>
                <a:gdLst/>
                <a:ahLst/>
                <a:cxnLst/>
                <a:rect l="l" t="t" r="r" b="b"/>
                <a:pathLst>
                  <a:path w="47339" h="170021" extrusionOk="0">
                    <a:moveTo>
                      <a:pt x="23622" y="0"/>
                    </a:moveTo>
                    <a:lnTo>
                      <a:pt x="47339" y="170021"/>
                    </a:lnTo>
                    <a:lnTo>
                      <a:pt x="0" y="170021"/>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7"/>
              <p:cNvSpPr/>
              <p:nvPr/>
            </p:nvSpPr>
            <p:spPr>
              <a:xfrm>
                <a:off x="5489078" y="4110060"/>
                <a:ext cx="144800" cy="521406"/>
              </a:xfrm>
              <a:custGeom>
                <a:avLst/>
                <a:gdLst/>
                <a:ahLst/>
                <a:cxnLst/>
                <a:rect l="l" t="t" r="r" b="b"/>
                <a:pathLst>
                  <a:path w="47243" h="170116" extrusionOk="0">
                    <a:moveTo>
                      <a:pt x="23622" y="0"/>
                    </a:moveTo>
                    <a:lnTo>
                      <a:pt x="47244" y="170117"/>
                    </a:lnTo>
                    <a:lnTo>
                      <a:pt x="0" y="170117"/>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7"/>
              <p:cNvSpPr/>
              <p:nvPr/>
            </p:nvSpPr>
            <p:spPr>
              <a:xfrm>
                <a:off x="5182147" y="4130792"/>
                <a:ext cx="120571" cy="432947"/>
              </a:xfrm>
              <a:custGeom>
                <a:avLst/>
                <a:gdLst/>
                <a:ahLst/>
                <a:cxnLst/>
                <a:rect l="l" t="t" r="r" b="b"/>
                <a:pathLst>
                  <a:path w="39338" h="141255" extrusionOk="0">
                    <a:moveTo>
                      <a:pt x="19621" y="0"/>
                    </a:moveTo>
                    <a:lnTo>
                      <a:pt x="39338" y="141256"/>
                    </a:lnTo>
                    <a:lnTo>
                      <a:pt x="0" y="141256"/>
                    </a:lnTo>
                    <a:lnTo>
                      <a:pt x="19621"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7"/>
              <p:cNvSpPr/>
              <p:nvPr/>
            </p:nvSpPr>
            <p:spPr>
              <a:xfrm>
                <a:off x="5249899" y="3881980"/>
                <a:ext cx="217495" cy="782694"/>
              </a:xfrm>
              <a:custGeom>
                <a:avLst/>
                <a:gdLst/>
                <a:ahLst/>
                <a:cxnLst/>
                <a:rect l="l" t="t" r="r" b="b"/>
                <a:pathLst>
                  <a:path w="70961" h="255365" extrusionOk="0">
                    <a:moveTo>
                      <a:pt x="35433" y="0"/>
                    </a:moveTo>
                    <a:lnTo>
                      <a:pt x="70961" y="255365"/>
                    </a:lnTo>
                    <a:lnTo>
                      <a:pt x="0" y="255365"/>
                    </a:lnTo>
                    <a:lnTo>
                      <a:pt x="35433"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7"/>
              <p:cNvSpPr/>
              <p:nvPr/>
            </p:nvSpPr>
            <p:spPr>
              <a:xfrm>
                <a:off x="5588370" y="3853359"/>
                <a:ext cx="217787" cy="782403"/>
              </a:xfrm>
              <a:custGeom>
                <a:avLst/>
                <a:gdLst/>
                <a:ahLst/>
                <a:cxnLst/>
                <a:rect l="l" t="t" r="r" b="b"/>
                <a:pathLst>
                  <a:path w="71056" h="255270" extrusionOk="0">
                    <a:moveTo>
                      <a:pt x="35528" y="0"/>
                    </a:moveTo>
                    <a:lnTo>
                      <a:pt x="71056"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7"/>
              <p:cNvSpPr/>
              <p:nvPr/>
            </p:nvSpPr>
            <p:spPr>
              <a:xfrm>
                <a:off x="5722998" y="3694200"/>
                <a:ext cx="217495" cy="782403"/>
              </a:xfrm>
              <a:custGeom>
                <a:avLst/>
                <a:gdLst/>
                <a:ahLst/>
                <a:cxnLst/>
                <a:rect l="l" t="t" r="r" b="b"/>
                <a:pathLst>
                  <a:path w="70961" h="255270" extrusionOk="0">
                    <a:moveTo>
                      <a:pt x="35528" y="0"/>
                    </a:moveTo>
                    <a:lnTo>
                      <a:pt x="70961"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 name="Google Shape;103;p7"/>
            <p:cNvGrpSpPr/>
            <p:nvPr/>
          </p:nvGrpSpPr>
          <p:grpSpPr>
            <a:xfrm>
              <a:off x="3687797" y="4176025"/>
              <a:ext cx="758347" cy="970474"/>
              <a:chOff x="5182147" y="3694200"/>
              <a:chExt cx="758347" cy="970474"/>
            </a:xfrm>
            <a:grpFill/>
          </p:grpSpPr>
          <p:sp>
            <p:nvSpPr>
              <p:cNvPr id="104" name="Google Shape;104;p7"/>
              <p:cNvSpPr/>
              <p:nvPr/>
            </p:nvSpPr>
            <p:spPr>
              <a:xfrm>
                <a:off x="5395041" y="4042599"/>
                <a:ext cx="145094" cy="521114"/>
              </a:xfrm>
              <a:custGeom>
                <a:avLst/>
                <a:gdLst/>
                <a:ahLst/>
                <a:cxnLst/>
                <a:rect l="l" t="t" r="r" b="b"/>
                <a:pathLst>
                  <a:path w="47339" h="170021" extrusionOk="0">
                    <a:moveTo>
                      <a:pt x="23622" y="0"/>
                    </a:moveTo>
                    <a:lnTo>
                      <a:pt x="47339" y="170021"/>
                    </a:lnTo>
                    <a:lnTo>
                      <a:pt x="0" y="170021"/>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7"/>
              <p:cNvSpPr/>
              <p:nvPr/>
            </p:nvSpPr>
            <p:spPr>
              <a:xfrm>
                <a:off x="5489078" y="4110060"/>
                <a:ext cx="144800" cy="521406"/>
              </a:xfrm>
              <a:custGeom>
                <a:avLst/>
                <a:gdLst/>
                <a:ahLst/>
                <a:cxnLst/>
                <a:rect l="l" t="t" r="r" b="b"/>
                <a:pathLst>
                  <a:path w="47243" h="170116" extrusionOk="0">
                    <a:moveTo>
                      <a:pt x="23622" y="0"/>
                    </a:moveTo>
                    <a:lnTo>
                      <a:pt x="47244" y="170117"/>
                    </a:lnTo>
                    <a:lnTo>
                      <a:pt x="0" y="170117"/>
                    </a:lnTo>
                    <a:lnTo>
                      <a:pt x="23622"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7"/>
              <p:cNvSpPr/>
              <p:nvPr/>
            </p:nvSpPr>
            <p:spPr>
              <a:xfrm>
                <a:off x="5182147" y="4130792"/>
                <a:ext cx="120571" cy="432947"/>
              </a:xfrm>
              <a:custGeom>
                <a:avLst/>
                <a:gdLst/>
                <a:ahLst/>
                <a:cxnLst/>
                <a:rect l="l" t="t" r="r" b="b"/>
                <a:pathLst>
                  <a:path w="39338" h="141255" extrusionOk="0">
                    <a:moveTo>
                      <a:pt x="19621" y="0"/>
                    </a:moveTo>
                    <a:lnTo>
                      <a:pt x="39338" y="141256"/>
                    </a:lnTo>
                    <a:lnTo>
                      <a:pt x="0" y="141256"/>
                    </a:lnTo>
                    <a:lnTo>
                      <a:pt x="19621"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7"/>
              <p:cNvSpPr/>
              <p:nvPr/>
            </p:nvSpPr>
            <p:spPr>
              <a:xfrm>
                <a:off x="5249899" y="3881980"/>
                <a:ext cx="217495" cy="782694"/>
              </a:xfrm>
              <a:custGeom>
                <a:avLst/>
                <a:gdLst/>
                <a:ahLst/>
                <a:cxnLst/>
                <a:rect l="l" t="t" r="r" b="b"/>
                <a:pathLst>
                  <a:path w="70961" h="255365" extrusionOk="0">
                    <a:moveTo>
                      <a:pt x="35433" y="0"/>
                    </a:moveTo>
                    <a:lnTo>
                      <a:pt x="70961" y="255365"/>
                    </a:lnTo>
                    <a:lnTo>
                      <a:pt x="0" y="255365"/>
                    </a:lnTo>
                    <a:lnTo>
                      <a:pt x="35433"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7"/>
              <p:cNvSpPr/>
              <p:nvPr/>
            </p:nvSpPr>
            <p:spPr>
              <a:xfrm>
                <a:off x="5588370" y="3853359"/>
                <a:ext cx="217787" cy="782403"/>
              </a:xfrm>
              <a:custGeom>
                <a:avLst/>
                <a:gdLst/>
                <a:ahLst/>
                <a:cxnLst/>
                <a:rect l="l" t="t" r="r" b="b"/>
                <a:pathLst>
                  <a:path w="71056" h="255270" extrusionOk="0">
                    <a:moveTo>
                      <a:pt x="35528" y="0"/>
                    </a:moveTo>
                    <a:lnTo>
                      <a:pt x="71056"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7"/>
              <p:cNvSpPr/>
              <p:nvPr/>
            </p:nvSpPr>
            <p:spPr>
              <a:xfrm>
                <a:off x="5722998" y="3694200"/>
                <a:ext cx="217495" cy="782403"/>
              </a:xfrm>
              <a:custGeom>
                <a:avLst/>
                <a:gdLst/>
                <a:ahLst/>
                <a:cxnLst/>
                <a:rect l="l" t="t" r="r" b="b"/>
                <a:pathLst>
                  <a:path w="70961" h="255270" extrusionOk="0">
                    <a:moveTo>
                      <a:pt x="35528" y="0"/>
                    </a:moveTo>
                    <a:lnTo>
                      <a:pt x="70961" y="255270"/>
                    </a:lnTo>
                    <a:lnTo>
                      <a:pt x="0" y="255270"/>
                    </a:lnTo>
                    <a:lnTo>
                      <a:pt x="35528"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13" name="Google Shape;113;p7"/>
          <p:cNvGrpSpPr/>
          <p:nvPr/>
        </p:nvGrpSpPr>
        <p:grpSpPr>
          <a:xfrm>
            <a:off x="-39525" y="4168729"/>
            <a:ext cx="9183272" cy="1007212"/>
            <a:chOff x="0" y="4168765"/>
            <a:chExt cx="9143953" cy="1007212"/>
          </a:xfrm>
          <a:effectLst>
            <a:outerShdw blurRad="63500" sx="102000" sy="102000" algn="ctr" rotWithShape="0">
              <a:prstClr val="black">
                <a:alpha val="40000"/>
              </a:prstClr>
            </a:outerShdw>
          </a:effectLst>
        </p:grpSpPr>
        <p:grpSp>
          <p:nvGrpSpPr>
            <p:cNvPr id="114" name="Google Shape;114;p7"/>
            <p:cNvGrpSpPr/>
            <p:nvPr userDrawn="1"/>
          </p:nvGrpSpPr>
          <p:grpSpPr>
            <a:xfrm>
              <a:off x="0" y="4603306"/>
              <a:ext cx="6982123" cy="572671"/>
              <a:chOff x="0" y="4503250"/>
              <a:chExt cx="6982123" cy="672939"/>
            </a:xfrm>
          </p:grpSpPr>
          <p:sp>
            <p:nvSpPr>
              <p:cNvPr id="115" name="Google Shape;115;p7"/>
              <p:cNvSpPr/>
              <p:nvPr/>
            </p:nvSpPr>
            <p:spPr>
              <a:xfrm>
                <a:off x="0" y="4503250"/>
                <a:ext cx="6982123" cy="672939"/>
              </a:xfrm>
              <a:custGeom>
                <a:avLst/>
                <a:gdLst/>
                <a:ahLst/>
                <a:cxnLst/>
                <a:rect l="l" t="t" r="r" b="b"/>
                <a:pathLst>
                  <a:path w="100549" h="13926" extrusionOk="0">
                    <a:moveTo>
                      <a:pt x="2054" y="1"/>
                    </a:moveTo>
                    <a:cubicBezTo>
                      <a:pt x="1371" y="1"/>
                      <a:pt x="686" y="19"/>
                      <a:pt x="1" y="57"/>
                    </a:cubicBezTo>
                    <a:lnTo>
                      <a:pt x="1" y="4739"/>
                    </a:lnTo>
                    <a:cubicBezTo>
                      <a:pt x="1" y="9800"/>
                      <a:pt x="4126" y="13926"/>
                      <a:pt x="9213" y="13926"/>
                    </a:cubicBezTo>
                    <a:lnTo>
                      <a:pt x="100549" y="13926"/>
                    </a:lnTo>
                    <a:cubicBezTo>
                      <a:pt x="95032" y="10231"/>
                      <a:pt x="88578" y="8408"/>
                      <a:pt x="81897" y="7599"/>
                    </a:cubicBezTo>
                    <a:cubicBezTo>
                      <a:pt x="78724" y="7234"/>
                      <a:pt x="75516" y="7106"/>
                      <a:pt x="72332" y="7106"/>
                    </a:cubicBezTo>
                    <a:cubicBezTo>
                      <a:pt x="71757" y="7106"/>
                      <a:pt x="71183" y="7110"/>
                      <a:pt x="70610" y="7118"/>
                    </a:cubicBezTo>
                    <a:cubicBezTo>
                      <a:pt x="63199" y="7273"/>
                      <a:pt x="55776" y="8062"/>
                      <a:pt x="48390" y="8062"/>
                    </a:cubicBezTo>
                    <a:cubicBezTo>
                      <a:pt x="44930" y="8062"/>
                      <a:pt x="41478" y="7889"/>
                      <a:pt x="38038" y="7396"/>
                    </a:cubicBezTo>
                    <a:cubicBezTo>
                      <a:pt x="25896" y="5648"/>
                      <a:pt x="14115" y="1"/>
                      <a:pt x="2054" y="1"/>
                    </a:cubicBezTo>
                    <a:close/>
                  </a:path>
                </a:pathLst>
              </a:custGeom>
              <a:solidFill>
                <a:srgbClr val="CBDF88"/>
              </a:solidFill>
              <a:ln>
                <a:noFill/>
              </a:ln>
              <a:effectLst>
                <a:outerShdw blurRad="50800" dist="38100" algn="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16" name="Google Shape;116;p7"/>
              <p:cNvSpPr/>
              <p:nvPr userDrawn="1"/>
            </p:nvSpPr>
            <p:spPr>
              <a:xfrm>
                <a:off x="0" y="4589594"/>
                <a:ext cx="604200" cy="582300"/>
              </a:xfrm>
              <a:prstGeom prst="rect">
                <a:avLst/>
              </a:prstGeom>
              <a:solidFill>
                <a:srgbClr val="CBD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17" name="Google Shape;117;p7"/>
            <p:cNvGrpSpPr/>
            <p:nvPr/>
          </p:nvGrpSpPr>
          <p:grpSpPr>
            <a:xfrm>
              <a:off x="3770960" y="4168765"/>
              <a:ext cx="5372993" cy="1002400"/>
              <a:chOff x="4671284" y="3998294"/>
              <a:chExt cx="4472648" cy="1177908"/>
            </a:xfrm>
          </p:grpSpPr>
          <p:sp>
            <p:nvSpPr>
              <p:cNvPr id="118" name="Google Shape;118;p7"/>
              <p:cNvSpPr/>
              <p:nvPr/>
            </p:nvSpPr>
            <p:spPr>
              <a:xfrm>
                <a:off x="4671283" y="3998294"/>
                <a:ext cx="4472630" cy="1177908"/>
              </a:xfrm>
              <a:custGeom>
                <a:avLst/>
                <a:gdLst/>
                <a:ahLst/>
                <a:cxnLst/>
                <a:rect l="l" t="t" r="r" b="b"/>
                <a:pathLst>
                  <a:path w="64410" h="12560" extrusionOk="0">
                    <a:moveTo>
                      <a:pt x="51476" y="0"/>
                    </a:moveTo>
                    <a:cubicBezTo>
                      <a:pt x="38952" y="0"/>
                      <a:pt x="26448" y="2130"/>
                      <a:pt x="14629" y="6233"/>
                    </a:cubicBezTo>
                    <a:cubicBezTo>
                      <a:pt x="9618" y="7979"/>
                      <a:pt x="4708" y="10105"/>
                      <a:pt x="1" y="12560"/>
                    </a:cubicBezTo>
                    <a:lnTo>
                      <a:pt x="55197" y="12560"/>
                    </a:lnTo>
                    <a:cubicBezTo>
                      <a:pt x="60284" y="12560"/>
                      <a:pt x="64409" y="8460"/>
                      <a:pt x="64409" y="3373"/>
                    </a:cubicBezTo>
                    <a:lnTo>
                      <a:pt x="64409" y="766"/>
                    </a:lnTo>
                    <a:cubicBezTo>
                      <a:pt x="60114" y="254"/>
                      <a:pt x="55794" y="0"/>
                      <a:pt x="51476" y="0"/>
                    </a:cubicBezTo>
                    <a:close/>
                  </a:path>
                </a:pathLst>
              </a:custGeom>
              <a:solidFill>
                <a:srgbClr val="72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9" name="Google Shape;119;p7"/>
              <p:cNvSpPr/>
              <p:nvPr/>
            </p:nvSpPr>
            <p:spPr>
              <a:xfrm>
                <a:off x="8539732" y="4403396"/>
                <a:ext cx="604200" cy="768600"/>
              </a:xfrm>
              <a:prstGeom prst="rect">
                <a:avLst/>
              </a:prstGeom>
              <a:solidFill>
                <a:srgbClr val="72A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33" name="Slika 32">
            <a:extLst>
              <a:ext uri="{FF2B5EF4-FFF2-40B4-BE49-F238E27FC236}">
                <a16:creationId xmlns:a16="http://schemas.microsoft.com/office/drawing/2014/main" id="{31F583CD-8C90-46FE-97D1-714B290D6B11}"/>
              </a:ext>
            </a:extLst>
          </p:cNvPr>
          <p:cNvPicPr>
            <a:picLocks noChangeAspect="1"/>
          </p:cNvPicPr>
          <p:nvPr userDrawn="1"/>
        </p:nvPicPr>
        <p:blipFill>
          <a:blip r:embed="rId5"/>
          <a:stretch>
            <a:fillRect/>
          </a:stretch>
        </p:blipFill>
        <p:spPr>
          <a:xfrm>
            <a:off x="8733469" y="4811836"/>
            <a:ext cx="410531" cy="3316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2pPr>
            <a:lvl3pPr lvl="2"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3pPr>
            <a:lvl4pPr lvl="3"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4pPr>
            <a:lvl5pPr lvl="4"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5pPr>
            <a:lvl6pPr lvl="5"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6pPr>
            <a:lvl7pPr lvl="6"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7pPr>
            <a:lvl8pPr lvl="7"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8pPr>
            <a:lvl9pPr lvl="8"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9pPr>
          </a:lstStyle>
          <a:p>
            <a:endParaRPr dirty="0"/>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1pPr>
            <a:lvl2pPr marL="914400" lvl="1"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2pPr>
            <a:lvl3pPr marL="1371600" lvl="2"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3pPr>
            <a:lvl4pPr marL="1828800" lvl="3"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4pPr>
            <a:lvl5pPr marL="2286000" lvl="4"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5pPr>
            <a:lvl6pPr marL="2743200" lvl="5"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6pPr>
            <a:lvl7pPr marL="3200400" lvl="6"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7pPr>
            <a:lvl8pPr marL="3657600" lvl="7" indent="-317500">
              <a:lnSpc>
                <a:spcPct val="100000"/>
              </a:lnSpc>
              <a:spcBef>
                <a:spcPts val="1600"/>
              </a:spcBef>
              <a:spcAft>
                <a:spcPts val="0"/>
              </a:spcAft>
              <a:buClr>
                <a:schemeClr val="dk1"/>
              </a:buClr>
              <a:buSzPts val="1400"/>
              <a:buFont typeface="Commissioner"/>
              <a:buChar char="○"/>
              <a:defRPr>
                <a:solidFill>
                  <a:schemeClr val="dk1"/>
                </a:solidFill>
                <a:latin typeface="Commissioner"/>
                <a:ea typeface="Commissioner"/>
                <a:cs typeface="Commissioner"/>
                <a:sym typeface="Commissioner"/>
              </a:defRPr>
            </a:lvl8pPr>
            <a:lvl9pPr marL="4114800" lvl="8" indent="-317500">
              <a:lnSpc>
                <a:spcPct val="100000"/>
              </a:lnSpc>
              <a:spcBef>
                <a:spcPts val="1600"/>
              </a:spcBef>
              <a:spcAft>
                <a:spcPts val="1600"/>
              </a:spcAft>
              <a:buClr>
                <a:schemeClr val="dk1"/>
              </a:buClr>
              <a:buSzPts val="1400"/>
              <a:buFont typeface="Commissioner"/>
              <a:buChar char="■"/>
              <a:defRPr>
                <a:solidFill>
                  <a:schemeClr val="dk1"/>
                </a:solidFill>
                <a:latin typeface="Commissioner"/>
                <a:ea typeface="Commissioner"/>
                <a:cs typeface="Commissioner"/>
                <a:sym typeface="Commissioner"/>
              </a:defRPr>
            </a:lvl9pPr>
          </a:lstStyle>
          <a:p>
            <a:endParaRPr dirty="0"/>
          </a:p>
        </p:txBody>
      </p:sp>
    </p:spTree>
  </p:cSld>
  <p:clrMap bg1="lt1" tx1="dk1" bg2="dk2" tx2="lt2" accent1="accent1" accent2="accent2" accent3="accent3" accent4="accent4" accent5="accent5" accent6="accent6" hlink="hlink" folHlink="folHlink"/>
  <p:sldLayoutIdLst>
    <p:sldLayoutId id="2147483683"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ook Antiqua" panose="02040602050305030304" pitchFamily="18" charset="0"/>
          <a:ea typeface="Book Antiqua" panose="020406020503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E8516F62-4C48-4709-88F6-71C92D4F5C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39227" y="1035720"/>
            <a:ext cx="3057550" cy="4189669"/>
          </a:xfrm>
          <a:prstGeom prst="rect">
            <a:avLst/>
          </a:prstGeom>
          <a:ln>
            <a:noFill/>
          </a:ln>
          <a:effectLst>
            <a:softEdge rad="112500"/>
          </a:effectLst>
        </p:spPr>
      </p:pic>
      <p:sp>
        <p:nvSpPr>
          <p:cNvPr id="4" name="Naslov 3">
            <a:extLst>
              <a:ext uri="{FF2B5EF4-FFF2-40B4-BE49-F238E27FC236}">
                <a16:creationId xmlns:a16="http://schemas.microsoft.com/office/drawing/2014/main" id="{21CF26BC-FF5B-4D1E-9CAB-9A3EE4203968}"/>
              </a:ext>
            </a:extLst>
          </p:cNvPr>
          <p:cNvSpPr>
            <a:spLocks noGrp="1"/>
          </p:cNvSpPr>
          <p:nvPr>
            <p:ph type="title"/>
          </p:nvPr>
        </p:nvSpPr>
        <p:spPr/>
        <p:txBody>
          <a:bodyPr/>
          <a:lstStyle/>
          <a:p>
            <a:r>
              <a:rPr lang="sl-SI" dirty="0"/>
              <a:t>Koliko je pravzaprav stara teta </a:t>
            </a:r>
            <a:r>
              <a:rPr lang="sl-SI" dirty="0" err="1"/>
              <a:t>Pehta</a:t>
            </a:r>
            <a:r>
              <a:rPr lang="sl-SI" dirty="0"/>
              <a:t>?</a:t>
            </a:r>
          </a:p>
        </p:txBody>
      </p:sp>
      <p:sp>
        <p:nvSpPr>
          <p:cNvPr id="5" name="Podnaslov 4">
            <a:extLst>
              <a:ext uri="{FF2B5EF4-FFF2-40B4-BE49-F238E27FC236}">
                <a16:creationId xmlns:a16="http://schemas.microsoft.com/office/drawing/2014/main" id="{2575B9A6-E40B-4068-8A21-3155E8B6838F}"/>
              </a:ext>
            </a:extLst>
          </p:cNvPr>
          <p:cNvSpPr>
            <a:spLocks noGrp="1"/>
          </p:cNvSpPr>
          <p:nvPr>
            <p:ph type="subTitle" idx="1"/>
          </p:nvPr>
        </p:nvSpPr>
        <p:spPr/>
        <p:txBody>
          <a:bodyPr/>
          <a:lstStyle/>
          <a:p>
            <a:r>
              <a:rPr lang="sl-SI" dirty="0"/>
              <a:t>Špela Smolej Milat,</a:t>
            </a:r>
          </a:p>
          <a:p>
            <a:r>
              <a:rPr lang="sl-SI" dirty="0"/>
              <a:t>kustodinja za etnologijo</a:t>
            </a:r>
          </a:p>
          <a:p>
            <a:r>
              <a:rPr lang="sl-SI" dirty="0"/>
              <a:t>Gornjesavski muzej Jesenice</a:t>
            </a:r>
          </a:p>
        </p:txBody>
      </p:sp>
      <p:sp>
        <p:nvSpPr>
          <p:cNvPr id="8" name="PoljeZBesedilom 7">
            <a:extLst>
              <a:ext uri="{FF2B5EF4-FFF2-40B4-BE49-F238E27FC236}">
                <a16:creationId xmlns:a16="http://schemas.microsoft.com/office/drawing/2014/main" id="{4152E9B3-9A41-455A-8D91-CC4E1B2A06BD}"/>
              </a:ext>
            </a:extLst>
          </p:cNvPr>
          <p:cNvSpPr txBox="1"/>
          <p:nvPr/>
        </p:nvSpPr>
        <p:spPr>
          <a:xfrm>
            <a:off x="719998" y="1024992"/>
            <a:ext cx="8033302" cy="1077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ctr">
              <a:buClr>
                <a:schemeClr val="dk1"/>
              </a:buClr>
              <a:buSzPts val="3200"/>
              <a:buFont typeface="Archivo Black"/>
              <a:buNone/>
              <a:defRPr sz="3200" b="1" i="1">
                <a:solidFill>
                  <a:schemeClr val="dk1"/>
                </a:solidFill>
                <a:effectLst>
                  <a:outerShdw blurRad="38100" dist="38100" dir="2700000" algn="tl">
                    <a:srgbClr val="000000">
                      <a:alpha val="43137"/>
                    </a:srgbClr>
                  </a:outerShdw>
                </a:effectLst>
                <a:latin typeface="Book Antiqua" panose="02040602050305030304" pitchFamily="18" charset="0"/>
                <a:ea typeface="Archivo Black"/>
                <a:cs typeface="Archivo Black"/>
                <a:sym typeface="Archivo Black"/>
              </a:defRPr>
            </a:lvl1pPr>
            <a:lvl2pPr>
              <a:buClr>
                <a:schemeClr val="dk1"/>
              </a:buClr>
              <a:buSzPts val="3500"/>
              <a:buFont typeface="Archivo"/>
              <a:buNone/>
              <a:defRPr sz="3500">
                <a:solidFill>
                  <a:schemeClr val="dk1"/>
                </a:solidFill>
                <a:latin typeface="Archivo"/>
                <a:ea typeface="Archivo"/>
                <a:cs typeface="Archivo"/>
                <a:sym typeface="Archivo"/>
              </a:defRPr>
            </a:lvl2pPr>
            <a:lvl3pPr>
              <a:buClr>
                <a:schemeClr val="dk1"/>
              </a:buClr>
              <a:buSzPts val="3500"/>
              <a:buFont typeface="Archivo"/>
              <a:buNone/>
              <a:defRPr sz="3500">
                <a:solidFill>
                  <a:schemeClr val="dk1"/>
                </a:solidFill>
                <a:latin typeface="Archivo"/>
                <a:ea typeface="Archivo"/>
                <a:cs typeface="Archivo"/>
                <a:sym typeface="Archivo"/>
              </a:defRPr>
            </a:lvl3pPr>
            <a:lvl4pPr>
              <a:buClr>
                <a:schemeClr val="dk1"/>
              </a:buClr>
              <a:buSzPts val="3500"/>
              <a:buFont typeface="Archivo"/>
              <a:buNone/>
              <a:defRPr sz="3500">
                <a:solidFill>
                  <a:schemeClr val="dk1"/>
                </a:solidFill>
                <a:latin typeface="Archivo"/>
                <a:ea typeface="Archivo"/>
                <a:cs typeface="Archivo"/>
                <a:sym typeface="Archivo"/>
              </a:defRPr>
            </a:lvl4pPr>
            <a:lvl5pPr>
              <a:buClr>
                <a:schemeClr val="dk1"/>
              </a:buClr>
              <a:buSzPts val="3500"/>
              <a:buFont typeface="Archivo"/>
              <a:buNone/>
              <a:defRPr sz="3500">
                <a:solidFill>
                  <a:schemeClr val="dk1"/>
                </a:solidFill>
                <a:latin typeface="Archivo"/>
                <a:ea typeface="Archivo"/>
                <a:cs typeface="Archivo"/>
                <a:sym typeface="Archivo"/>
              </a:defRPr>
            </a:lvl5pPr>
            <a:lvl6pPr>
              <a:buClr>
                <a:schemeClr val="dk1"/>
              </a:buClr>
              <a:buSzPts val="3500"/>
              <a:buFont typeface="Archivo"/>
              <a:buNone/>
              <a:defRPr sz="3500">
                <a:solidFill>
                  <a:schemeClr val="dk1"/>
                </a:solidFill>
                <a:latin typeface="Archivo"/>
                <a:ea typeface="Archivo"/>
                <a:cs typeface="Archivo"/>
                <a:sym typeface="Archivo"/>
              </a:defRPr>
            </a:lvl6pPr>
            <a:lvl7pPr>
              <a:buClr>
                <a:schemeClr val="dk1"/>
              </a:buClr>
              <a:buSzPts val="3500"/>
              <a:buFont typeface="Archivo"/>
              <a:buNone/>
              <a:defRPr sz="3500">
                <a:solidFill>
                  <a:schemeClr val="dk1"/>
                </a:solidFill>
                <a:latin typeface="Archivo"/>
                <a:ea typeface="Archivo"/>
                <a:cs typeface="Archivo"/>
                <a:sym typeface="Archivo"/>
              </a:defRPr>
            </a:lvl7pPr>
            <a:lvl8pPr>
              <a:buClr>
                <a:schemeClr val="dk1"/>
              </a:buClr>
              <a:buSzPts val="3500"/>
              <a:buFont typeface="Archivo"/>
              <a:buNone/>
              <a:defRPr sz="3500">
                <a:solidFill>
                  <a:schemeClr val="dk1"/>
                </a:solidFill>
                <a:latin typeface="Archivo"/>
                <a:ea typeface="Archivo"/>
                <a:cs typeface="Archivo"/>
                <a:sym typeface="Archivo"/>
              </a:defRPr>
            </a:lvl8pPr>
            <a:lvl9pPr>
              <a:buClr>
                <a:schemeClr val="dk1"/>
              </a:buClr>
              <a:buSzPts val="3500"/>
              <a:buFont typeface="Archivo"/>
              <a:buNone/>
              <a:defRPr sz="3500">
                <a:solidFill>
                  <a:schemeClr val="dk1"/>
                </a:solidFill>
                <a:latin typeface="Archivo"/>
                <a:ea typeface="Archivo"/>
                <a:cs typeface="Archivo"/>
                <a:sym typeface="Archivo"/>
              </a:defRPr>
            </a:lvl9pPr>
          </a:lstStyle>
          <a:p>
            <a:pPr lvl="0"/>
            <a:r>
              <a:rPr lang="sl-SI" sz="2400" dirty="0"/>
              <a:t>Pot v preteklost kranjskogorskega ustnega izročila</a:t>
            </a:r>
          </a:p>
        </p:txBody>
      </p:sp>
    </p:spTree>
    <p:extLst>
      <p:ext uri="{BB962C8B-B14F-4D97-AF65-F5344CB8AC3E}">
        <p14:creationId xmlns:p14="http://schemas.microsoft.com/office/powerpoint/2010/main" val="60748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340859" y="445025"/>
            <a:ext cx="4288418" cy="689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effectLst>
                  <a:outerShdw blurRad="38100" dist="38100" dir="2700000" algn="tl">
                    <a:srgbClr val="000000">
                      <a:alpha val="43137"/>
                    </a:srgbClr>
                  </a:outerShdw>
                </a:effectLst>
              </a:rPr>
              <a:t>Kdo je teta </a:t>
            </a:r>
            <a:r>
              <a:rPr lang="sl-SI" dirty="0" err="1">
                <a:effectLst>
                  <a:outerShdw blurRad="38100" dist="38100" dir="2700000" algn="tl">
                    <a:srgbClr val="000000">
                      <a:alpha val="43137"/>
                    </a:srgbClr>
                  </a:outerShdw>
                </a:effectLst>
              </a:rPr>
              <a:t>Pehta</a:t>
            </a:r>
            <a:r>
              <a:rPr lang="sl-SI" dirty="0">
                <a:effectLst>
                  <a:outerShdw blurRad="38100" dist="38100" dir="2700000" algn="tl">
                    <a:srgbClr val="000000">
                      <a:alpha val="43137"/>
                    </a:srgbClr>
                  </a:outerShdw>
                </a:effectLst>
              </a:rPr>
              <a:t>?</a:t>
            </a:r>
            <a:endParaRPr dirty="0">
              <a:effectLst>
                <a:outerShdw blurRad="38100" dist="38100" dir="2700000" algn="tl">
                  <a:srgbClr val="000000">
                    <a:alpha val="43137"/>
                  </a:srgbClr>
                </a:outerShdw>
              </a:effectLst>
            </a:endParaRPr>
          </a:p>
        </p:txBody>
      </p:sp>
      <p:sp>
        <p:nvSpPr>
          <p:cNvPr id="967" name="Google Shape;967;p42"/>
          <p:cNvSpPr txBox="1">
            <a:spLocks noGrp="1"/>
          </p:cNvSpPr>
          <p:nvPr>
            <p:ph type="subTitle" idx="1"/>
          </p:nvPr>
        </p:nvSpPr>
        <p:spPr>
          <a:xfrm>
            <a:off x="340859" y="1115125"/>
            <a:ext cx="7959873" cy="2683724"/>
          </a:xfrm>
          <a:prstGeom prst="rect">
            <a:avLst/>
          </a:prstGeom>
        </p:spPr>
        <p:txBody>
          <a:bodyPr spcFirstLastPara="1" wrap="square" lIns="91425" tIns="91425" rIns="91425" bIns="91425" anchor="t" anchorCtr="0">
            <a:noAutofit/>
          </a:bodyPr>
          <a:lstStyle/>
          <a:p>
            <a:pPr marL="139700" indent="0">
              <a:buNone/>
            </a:pPr>
            <a:r>
              <a:rPr lang="sl-SI" i="1" dirty="0"/>
              <a:t>»</a:t>
            </a:r>
            <a:r>
              <a:rPr lang="sl-SI" i="1" dirty="0" err="1"/>
              <a:t>Pehta</a:t>
            </a:r>
            <a:r>
              <a:rPr lang="sl-SI" i="1" dirty="0"/>
              <a:t> j </a:t>
            </a:r>
            <a:r>
              <a:rPr lang="sl-SI" i="1" dirty="0" err="1"/>
              <a:t>bwa</a:t>
            </a:r>
            <a:r>
              <a:rPr lang="sl-SI" i="1" dirty="0"/>
              <a:t> </a:t>
            </a:r>
            <a:r>
              <a:rPr lang="sl-SI" i="1" dirty="0" err="1"/>
              <a:t>zwo</a:t>
            </a:r>
            <a:r>
              <a:rPr lang="sl-SI" i="1" dirty="0"/>
              <a:t> </a:t>
            </a:r>
            <a:r>
              <a:rPr lang="sl-SI" i="1" dirty="0" err="1"/>
              <a:t>šroka</a:t>
            </a:r>
            <a:r>
              <a:rPr lang="sl-SI" i="1" dirty="0"/>
              <a:t>, </a:t>
            </a:r>
            <a:r>
              <a:rPr lang="sl-SI" i="1" dirty="0" err="1"/>
              <a:t>bl</a:t>
            </a:r>
            <a:r>
              <a:rPr lang="sl-SI" i="1" dirty="0"/>
              <a:t> </a:t>
            </a:r>
            <a:r>
              <a:rPr lang="sl-SI" i="1" dirty="0" err="1"/>
              <a:t>mejhne</a:t>
            </a:r>
            <a:r>
              <a:rPr lang="sl-SI" i="1" dirty="0"/>
              <a:t> </a:t>
            </a:r>
            <a:r>
              <a:rPr lang="sl-SI" i="1" dirty="0" err="1"/>
              <a:t>pastave</a:t>
            </a:r>
            <a:r>
              <a:rPr lang="sl-SI" i="1" dirty="0"/>
              <a:t>, </a:t>
            </a:r>
            <a:r>
              <a:rPr lang="sl-SI" i="1" dirty="0" err="1"/>
              <a:t>mewa</a:t>
            </a:r>
            <a:r>
              <a:rPr lang="sl-SI" i="1" dirty="0"/>
              <a:t> j </a:t>
            </a:r>
            <a:r>
              <a:rPr lang="sl-SI" i="1" dirty="0" err="1"/>
              <a:t>vs</a:t>
            </a:r>
            <a:r>
              <a:rPr lang="sl-SI" i="1" dirty="0"/>
              <a:t> </a:t>
            </a:r>
            <a:r>
              <a:rPr lang="sl-SI" i="1" dirty="0" err="1"/>
              <a:t>zgrban</a:t>
            </a:r>
            <a:r>
              <a:rPr lang="sl-SI" i="1" dirty="0"/>
              <a:t> nos, na nosu pa ulika bradavica. Précej škilasta je </a:t>
            </a:r>
            <a:r>
              <a:rPr lang="sl-SI" i="1" dirty="0" err="1"/>
              <a:t>gledawa</a:t>
            </a:r>
            <a:r>
              <a:rPr lang="sl-SI" i="1" dirty="0"/>
              <a:t>. </a:t>
            </a:r>
            <a:r>
              <a:rPr lang="sl-SI" i="1" dirty="0" err="1"/>
              <a:t>Mewa</a:t>
            </a:r>
            <a:r>
              <a:rPr lang="sl-SI" i="1" dirty="0"/>
              <a:t> j </a:t>
            </a:r>
            <a:r>
              <a:rPr lang="sl-SI" i="1" dirty="0" err="1"/>
              <a:t>štrajfast</a:t>
            </a:r>
            <a:r>
              <a:rPr lang="sl-SI" i="1" dirty="0"/>
              <a:t> </a:t>
            </a:r>
            <a:r>
              <a:rPr lang="sl-SI" i="1" dirty="0" err="1"/>
              <a:t>gvnt</a:t>
            </a:r>
            <a:r>
              <a:rPr lang="sl-SI" i="1" dirty="0"/>
              <a:t> pa s </a:t>
            </a:r>
            <a:r>
              <a:rPr lang="sl-SI" i="1" dirty="0" err="1"/>
              <a:t>srobotam</a:t>
            </a:r>
            <a:r>
              <a:rPr lang="sl-SI" i="1" dirty="0"/>
              <a:t> čez pas je </a:t>
            </a:r>
            <a:r>
              <a:rPr lang="sl-SI" i="1" dirty="0" err="1"/>
              <a:t>mewa</a:t>
            </a:r>
            <a:r>
              <a:rPr lang="sl-SI" i="1" dirty="0"/>
              <a:t> </a:t>
            </a:r>
            <a:r>
              <a:rPr lang="sl-SI" i="1" dirty="0" err="1"/>
              <a:t>pavezano</a:t>
            </a:r>
            <a:r>
              <a:rPr lang="sl-SI" i="1" dirty="0"/>
              <a:t>. Na </a:t>
            </a:r>
            <a:r>
              <a:rPr lang="sl-SI" i="1" dirty="0" err="1"/>
              <a:t>gvav</a:t>
            </a:r>
            <a:r>
              <a:rPr lang="sl-SI" i="1" dirty="0"/>
              <a:t> je pa </a:t>
            </a:r>
            <a:r>
              <a:rPr lang="sl-SI" i="1" dirty="0" err="1"/>
              <a:t>mêva</a:t>
            </a:r>
            <a:r>
              <a:rPr lang="sl-SI" i="1" dirty="0"/>
              <a:t> </a:t>
            </a:r>
            <a:r>
              <a:rPr lang="sl-SI" i="1" dirty="0" err="1"/>
              <a:t>velǝk</a:t>
            </a:r>
            <a:r>
              <a:rPr lang="sl-SI" i="1" dirty="0"/>
              <a:t> </a:t>
            </a:r>
            <a:r>
              <a:rPr lang="sl-SI" i="1" dirty="0" err="1"/>
              <a:t>svamnjak</a:t>
            </a:r>
            <a:r>
              <a:rPr lang="sl-SI" i="1" dirty="0"/>
              <a:t>.«</a:t>
            </a:r>
            <a:r>
              <a:rPr lang="sl-SI" dirty="0"/>
              <a:t> </a:t>
            </a:r>
          </a:p>
          <a:p>
            <a:pPr marL="139700" indent="0">
              <a:buNone/>
            </a:pPr>
            <a:r>
              <a:rPr lang="sl-SI" dirty="0" err="1"/>
              <a:t>Pehta</a:t>
            </a:r>
            <a:r>
              <a:rPr lang="sl-SI" dirty="0"/>
              <a:t> je bila zelo široka, bolj majhne postave, imela je ves </a:t>
            </a:r>
            <a:r>
              <a:rPr lang="sl-SI" dirty="0" err="1"/>
              <a:t>zgrban</a:t>
            </a:r>
            <a:r>
              <a:rPr lang="sl-SI" dirty="0"/>
              <a:t> nos, na nosu pa veliko bradavico. Precej škilasto je gledala. Imela je živo pisano obleko, ki jo je imela čez pas povezano s srobotom. Na glavi je imela velik slamnik.</a:t>
            </a:r>
          </a:p>
          <a:p>
            <a:pPr marL="139700" indent="0" algn="r">
              <a:spcBef>
                <a:spcPts val="0"/>
              </a:spcBef>
              <a:buNone/>
            </a:pPr>
            <a:r>
              <a:rPr lang="sl-SI" sz="1200" dirty="0" err="1"/>
              <a:t>Pehta</a:t>
            </a:r>
            <a:r>
              <a:rPr lang="sl-SI" sz="1200" dirty="0"/>
              <a:t> v Črni lopi, radijski roman </a:t>
            </a:r>
          </a:p>
          <a:p>
            <a:pPr marL="139700" indent="0" algn="r">
              <a:spcBef>
                <a:spcPts val="0"/>
              </a:spcBef>
              <a:buNone/>
            </a:pPr>
            <a:r>
              <a:rPr lang="sl-SI" sz="1200" dirty="0"/>
              <a:t>interpretacija Urške Hlebec</a:t>
            </a:r>
          </a:p>
          <a:p>
            <a:pPr marL="139700" indent="0" algn="r">
              <a:spcBef>
                <a:spcPts val="0"/>
              </a:spcBef>
              <a:buNone/>
            </a:pPr>
            <a:r>
              <a:rPr lang="sl-SI" sz="1200" dirty="0"/>
              <a:t>oddaja Pravljica na 3. programu Radia Slovenija</a:t>
            </a:r>
          </a:p>
        </p:txBody>
      </p:sp>
      <p:pic>
        <p:nvPicPr>
          <p:cNvPr id="3" name="Pehta-U. Hlebec-cut">
            <a:hlinkClick r:id="" action="ppaction://media"/>
            <a:extLst>
              <a:ext uri="{FF2B5EF4-FFF2-40B4-BE49-F238E27FC236}">
                <a16:creationId xmlns:a16="http://schemas.microsoft.com/office/drawing/2014/main" id="{504EF38F-5EBE-4347-BF08-DC1D6001DCC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043016" y="252761"/>
            <a:ext cx="81278" cy="45719"/>
          </a:xfrm>
          <a:prstGeom prst="rect">
            <a:avLst/>
          </a:prstGeom>
        </p:spPr>
      </p:pic>
      <p:pic>
        <p:nvPicPr>
          <p:cNvPr id="5" name="Grafika 4" descr="Glasnost">
            <a:extLst>
              <a:ext uri="{FF2B5EF4-FFF2-40B4-BE49-F238E27FC236}">
                <a16:creationId xmlns:a16="http://schemas.microsoft.com/office/drawing/2014/main" id="{2396F4BD-A47F-4B43-99C5-07F3DAD174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95694" y="4702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340859" y="445025"/>
            <a:ext cx="4288418" cy="689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err="1">
                <a:effectLst>
                  <a:outerShdw blurRad="38100" dist="38100" dir="2700000" algn="tl">
                    <a:srgbClr val="000000">
                      <a:alpha val="43137"/>
                    </a:srgbClr>
                  </a:outerShdw>
                </a:effectLst>
              </a:rPr>
              <a:t>Pehta</a:t>
            </a:r>
            <a:r>
              <a:rPr lang="sl-SI" dirty="0">
                <a:effectLst>
                  <a:outerShdw blurRad="38100" dist="38100" dir="2700000" algn="tl">
                    <a:srgbClr val="000000">
                      <a:alpha val="43137"/>
                    </a:srgbClr>
                  </a:outerShdw>
                </a:effectLst>
              </a:rPr>
              <a:t> ali </a:t>
            </a:r>
            <a:r>
              <a:rPr lang="sl-SI" dirty="0" err="1">
                <a:effectLst>
                  <a:outerShdw blurRad="38100" dist="38100" dir="2700000" algn="tl">
                    <a:srgbClr val="000000">
                      <a:alpha val="43137"/>
                    </a:srgbClr>
                  </a:outerShdw>
                </a:effectLst>
              </a:rPr>
              <a:t>Pehtra</a:t>
            </a:r>
            <a:r>
              <a:rPr lang="sl-SI" dirty="0">
                <a:effectLst>
                  <a:outerShdw blurRad="38100" dist="38100" dir="2700000" algn="tl">
                    <a:srgbClr val="000000">
                      <a:alpha val="43137"/>
                    </a:srgbClr>
                  </a:outerShdw>
                </a:effectLst>
              </a:rPr>
              <a:t>?</a:t>
            </a:r>
            <a:endParaRPr dirty="0">
              <a:effectLst>
                <a:outerShdw blurRad="38100" dist="38100" dir="2700000" algn="tl">
                  <a:srgbClr val="000000">
                    <a:alpha val="43137"/>
                  </a:srgbClr>
                </a:outerShdw>
              </a:effectLst>
            </a:endParaRPr>
          </a:p>
        </p:txBody>
      </p:sp>
      <p:sp>
        <p:nvSpPr>
          <p:cNvPr id="967" name="Google Shape;967;p42"/>
          <p:cNvSpPr txBox="1">
            <a:spLocks noGrp="1"/>
          </p:cNvSpPr>
          <p:nvPr>
            <p:ph type="subTitle" idx="1"/>
          </p:nvPr>
        </p:nvSpPr>
        <p:spPr>
          <a:xfrm>
            <a:off x="340859" y="927555"/>
            <a:ext cx="8037233" cy="2683724"/>
          </a:xfrm>
          <a:prstGeom prst="rect">
            <a:avLst/>
          </a:prstGeom>
        </p:spPr>
        <p:txBody>
          <a:bodyPr spcFirstLastPara="1" wrap="square" lIns="91425" tIns="91425" rIns="91425" bIns="91425" anchor="t" anchorCtr="0">
            <a:noAutofit/>
          </a:bodyPr>
          <a:lstStyle/>
          <a:p>
            <a:r>
              <a:rPr lang="sl-SI" dirty="0" err="1"/>
              <a:t>Pehtra</a:t>
            </a:r>
            <a:r>
              <a:rPr lang="sl-SI" dirty="0"/>
              <a:t> baba in divja jaga sta bili živi v ustnem izročilu Gornjesavske doline še v začetku 20. stoletja, obhodi </a:t>
            </a:r>
            <a:r>
              <a:rPr lang="sl-SI" dirty="0" err="1"/>
              <a:t>Pehtre</a:t>
            </a:r>
            <a:r>
              <a:rPr lang="sl-SI" dirty="0"/>
              <a:t> babe pa v Podkorenu celo do 1989</a:t>
            </a:r>
          </a:p>
          <a:p>
            <a:r>
              <a:rPr lang="sl-SI" dirty="0" err="1"/>
              <a:t>Pehta</a:t>
            </a:r>
            <a:r>
              <a:rPr lang="sl-SI" dirty="0"/>
              <a:t>: </a:t>
            </a:r>
            <a:r>
              <a:rPr lang="sl-SI" dirty="0" err="1"/>
              <a:t>Pehtra</a:t>
            </a:r>
            <a:r>
              <a:rPr lang="sl-SI" dirty="0"/>
              <a:t> baba, </a:t>
            </a:r>
            <a:r>
              <a:rPr lang="sl-SI" dirty="0" err="1"/>
              <a:t>Pehtrna</a:t>
            </a:r>
            <a:r>
              <a:rPr lang="sl-SI" dirty="0"/>
              <a:t>, </a:t>
            </a:r>
            <a:r>
              <a:rPr lang="sl-SI" dirty="0" err="1"/>
              <a:t>Perhta</a:t>
            </a:r>
            <a:r>
              <a:rPr lang="sl-SI" dirty="0"/>
              <a:t>, </a:t>
            </a:r>
            <a:r>
              <a:rPr lang="sl-SI" dirty="0" err="1"/>
              <a:t>Pjerta</a:t>
            </a:r>
            <a:r>
              <a:rPr lang="sl-SI" dirty="0"/>
              <a:t>, na nemško govorečem območju pa </a:t>
            </a:r>
            <a:r>
              <a:rPr lang="sl-SI" dirty="0" err="1"/>
              <a:t>Perchta</a:t>
            </a:r>
            <a:r>
              <a:rPr lang="sl-SI" dirty="0"/>
              <a:t> ali </a:t>
            </a:r>
            <a:r>
              <a:rPr lang="sl-SI" dirty="0" err="1"/>
              <a:t>Berchta</a:t>
            </a:r>
            <a:endParaRPr lang="sl-SI" dirty="0"/>
          </a:p>
          <a:p>
            <a:r>
              <a:rPr lang="sl-SI" dirty="0"/>
              <a:t>Po Francetu Bezlaju naj bi ime izviralo iz gotske besede </a:t>
            </a:r>
            <a:r>
              <a:rPr lang="sl-SI" i="1" dirty="0" err="1"/>
              <a:t>baírhts</a:t>
            </a:r>
            <a:r>
              <a:rPr lang="sl-SI" i="1" dirty="0"/>
              <a:t>,</a:t>
            </a:r>
            <a:r>
              <a:rPr lang="sl-SI" dirty="0"/>
              <a:t> kar pomeni svetel.</a:t>
            </a:r>
            <a:r>
              <a:rPr lang="sl-SI" i="1" dirty="0"/>
              <a:t> </a:t>
            </a:r>
            <a:r>
              <a:rPr lang="sl-SI" dirty="0"/>
              <a:t>Označevalo naj bi pogansko boginjo doma, avstrijska oblika </a:t>
            </a:r>
            <a:r>
              <a:rPr lang="sl-SI" i="1" dirty="0" err="1"/>
              <a:t>Percht</a:t>
            </a:r>
            <a:r>
              <a:rPr lang="sl-SI" dirty="0"/>
              <a:t> 		   se je v širše pogovornem jeziku uveljavila kot grozna ženska.</a:t>
            </a:r>
          </a:p>
          <a:p>
            <a:endParaRPr lang="sl-SI" dirty="0"/>
          </a:p>
          <a:p>
            <a:endParaRPr lang="sl-SI" dirty="0"/>
          </a:p>
          <a:p>
            <a:pPr marL="139700" indent="0">
              <a:buNone/>
            </a:pPr>
            <a:endParaRPr lang="sl-SI" dirty="0"/>
          </a:p>
        </p:txBody>
      </p:sp>
    </p:spTree>
    <p:extLst>
      <p:ext uri="{BB962C8B-B14F-4D97-AF65-F5344CB8AC3E}">
        <p14:creationId xmlns:p14="http://schemas.microsoft.com/office/powerpoint/2010/main" val="261187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340859" y="445025"/>
            <a:ext cx="4288418" cy="689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effectLst>
                  <a:outerShdw blurRad="38100" dist="38100" dir="2700000" algn="tl">
                    <a:srgbClr val="000000">
                      <a:alpha val="43137"/>
                    </a:srgbClr>
                  </a:outerShdw>
                </a:effectLst>
              </a:rPr>
              <a:t>Mati zemlja</a:t>
            </a:r>
            <a:endParaRPr dirty="0">
              <a:effectLst>
                <a:outerShdw blurRad="38100" dist="38100" dir="2700000" algn="tl">
                  <a:srgbClr val="000000">
                    <a:alpha val="43137"/>
                  </a:srgbClr>
                </a:outerShdw>
              </a:effectLst>
            </a:endParaRPr>
          </a:p>
        </p:txBody>
      </p:sp>
      <p:sp>
        <p:nvSpPr>
          <p:cNvPr id="967" name="Google Shape;967;p42"/>
          <p:cNvSpPr txBox="1">
            <a:spLocks noGrp="1"/>
          </p:cNvSpPr>
          <p:nvPr>
            <p:ph type="subTitle" idx="1"/>
          </p:nvPr>
        </p:nvSpPr>
        <p:spPr>
          <a:xfrm>
            <a:off x="340859" y="1115125"/>
            <a:ext cx="7959873" cy="2683724"/>
          </a:xfrm>
          <a:prstGeom prst="rect">
            <a:avLst/>
          </a:prstGeom>
        </p:spPr>
        <p:txBody>
          <a:bodyPr spcFirstLastPara="1" wrap="square" lIns="91425" tIns="91425" rIns="91425" bIns="91425" anchor="t" anchorCtr="0">
            <a:noAutofit/>
          </a:bodyPr>
          <a:lstStyle/>
          <a:p>
            <a:pPr>
              <a:spcBef>
                <a:spcPts val="600"/>
              </a:spcBef>
            </a:pPr>
            <a:r>
              <a:rPr lang="sl-SI" dirty="0" err="1"/>
              <a:t>Sredozimka</a:t>
            </a:r>
            <a:r>
              <a:rPr lang="sl-SI" dirty="0"/>
              <a:t> (12 volčjih noči)</a:t>
            </a:r>
          </a:p>
          <a:p>
            <a:r>
              <a:rPr lang="sl-SI" dirty="0"/>
              <a:t>Žensko bajeslovno bitje ambivalentne narave: prinašalka luči, voditeljica (otroških) duš umrlih in gromovnica</a:t>
            </a:r>
          </a:p>
          <a:p>
            <a:r>
              <a:rPr lang="sl-SI" dirty="0"/>
              <a:t>Ljudi je naučila preje – je zaščitnica ženskih opravil. </a:t>
            </a:r>
          </a:p>
          <a:p>
            <a:endParaRPr lang="sl-SI" dirty="0"/>
          </a:p>
          <a:p>
            <a:pPr marL="139700" indent="0">
              <a:buNone/>
            </a:pPr>
            <a:endParaRPr lang="sl-SI" dirty="0"/>
          </a:p>
        </p:txBody>
      </p:sp>
    </p:spTree>
    <p:extLst>
      <p:ext uri="{BB962C8B-B14F-4D97-AF65-F5344CB8AC3E}">
        <p14:creationId xmlns:p14="http://schemas.microsoft.com/office/powerpoint/2010/main" val="83275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340859" y="445025"/>
            <a:ext cx="7138464" cy="689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err="1">
                <a:effectLst>
                  <a:outerShdw blurRad="38100" dist="38100" dir="2700000" algn="tl">
                    <a:srgbClr val="000000">
                      <a:alpha val="43137"/>
                    </a:srgbClr>
                  </a:outerShdw>
                </a:effectLst>
              </a:rPr>
              <a:t>Pehte</a:t>
            </a:r>
            <a:r>
              <a:rPr lang="sl-SI" dirty="0">
                <a:effectLst>
                  <a:outerShdw blurRad="38100" dist="38100" dir="2700000" algn="tl">
                    <a:srgbClr val="000000">
                      <a:alpha val="43137"/>
                    </a:srgbClr>
                  </a:outerShdw>
                </a:effectLst>
              </a:rPr>
              <a:t> in </a:t>
            </a:r>
            <a:r>
              <a:rPr lang="sl-SI" dirty="0" err="1">
                <a:effectLst>
                  <a:outerShdw blurRad="38100" dist="38100" dir="2700000" algn="tl">
                    <a:srgbClr val="000000">
                      <a:alpha val="43137"/>
                    </a:srgbClr>
                  </a:outerShdw>
                </a:effectLst>
              </a:rPr>
              <a:t>Pehtre</a:t>
            </a:r>
            <a:r>
              <a:rPr lang="sl-SI" dirty="0">
                <a:effectLst>
                  <a:outerShdw blurRad="38100" dist="38100" dir="2700000" algn="tl">
                    <a:srgbClr val="000000">
                      <a:alpha val="43137"/>
                    </a:srgbClr>
                  </a:outerShdw>
                </a:effectLst>
              </a:rPr>
              <a:t> Gornjesavske doline</a:t>
            </a:r>
            <a:endParaRPr dirty="0">
              <a:effectLst>
                <a:outerShdw blurRad="38100" dist="38100" dir="2700000" algn="tl">
                  <a:srgbClr val="000000">
                    <a:alpha val="43137"/>
                  </a:srgbClr>
                </a:outerShdw>
              </a:effectLst>
            </a:endParaRPr>
          </a:p>
        </p:txBody>
      </p:sp>
      <p:sp>
        <p:nvSpPr>
          <p:cNvPr id="967" name="Google Shape;967;p42"/>
          <p:cNvSpPr txBox="1">
            <a:spLocks noGrp="1"/>
          </p:cNvSpPr>
          <p:nvPr>
            <p:ph type="subTitle" idx="1"/>
          </p:nvPr>
        </p:nvSpPr>
        <p:spPr>
          <a:xfrm>
            <a:off x="340859" y="1115125"/>
            <a:ext cx="7959873" cy="2683724"/>
          </a:xfrm>
          <a:prstGeom prst="rect">
            <a:avLst/>
          </a:prstGeom>
        </p:spPr>
        <p:txBody>
          <a:bodyPr spcFirstLastPara="1" wrap="square" lIns="91425" tIns="91425" rIns="91425" bIns="91425" anchor="t" anchorCtr="0">
            <a:noAutofit/>
          </a:bodyPr>
          <a:lstStyle/>
          <a:p>
            <a:pPr>
              <a:spcBef>
                <a:spcPts val="600"/>
              </a:spcBef>
            </a:pPr>
            <a:r>
              <a:rPr lang="sl-SI" dirty="0"/>
              <a:t>Peter Jakelj </a:t>
            </a:r>
            <a:r>
              <a:rPr lang="sl-SI" dirty="0" err="1"/>
              <a:t>Smerinjek</a:t>
            </a:r>
            <a:r>
              <a:rPr lang="sl-SI" dirty="0"/>
              <a:t>: ustno izročilo</a:t>
            </a:r>
          </a:p>
          <a:p>
            <a:pPr>
              <a:spcBef>
                <a:spcPts val="600"/>
              </a:spcBef>
            </a:pPr>
            <a:r>
              <a:rPr lang="sl-SI" dirty="0"/>
              <a:t>Mirko Kunčič: Triglavske pravljice</a:t>
            </a:r>
          </a:p>
          <a:p>
            <a:pPr>
              <a:spcBef>
                <a:spcPts val="600"/>
              </a:spcBef>
            </a:pPr>
            <a:r>
              <a:rPr lang="sl-SI" dirty="0"/>
              <a:t>Josip Vandot: Kekec na volčji sledi</a:t>
            </a:r>
          </a:p>
          <a:p>
            <a:pPr marL="139700" indent="0">
              <a:buNone/>
            </a:pPr>
            <a:endParaRPr lang="sl-SI" dirty="0"/>
          </a:p>
        </p:txBody>
      </p:sp>
      <p:pic>
        <p:nvPicPr>
          <p:cNvPr id="3" name="Slika 2">
            <a:extLst>
              <a:ext uri="{FF2B5EF4-FFF2-40B4-BE49-F238E27FC236}">
                <a16:creationId xmlns:a16="http://schemas.microsoft.com/office/drawing/2014/main" id="{585B0FE6-7EB5-4868-9E42-A0FAEF8E9E73}"/>
              </a:ext>
            </a:extLst>
          </p:cNvPr>
          <p:cNvPicPr>
            <a:picLocks noChangeAspect="1"/>
          </p:cNvPicPr>
          <p:nvPr/>
        </p:nvPicPr>
        <p:blipFill>
          <a:blip r:embed="rId3"/>
          <a:stretch>
            <a:fillRect/>
          </a:stretch>
        </p:blipFill>
        <p:spPr>
          <a:xfrm>
            <a:off x="6424246" y="1021849"/>
            <a:ext cx="2532913" cy="3263684"/>
          </a:xfrm>
          <a:prstGeom prst="rect">
            <a:avLst/>
          </a:prstGeom>
          <a:ln>
            <a:noFill/>
          </a:ln>
          <a:effectLst>
            <a:outerShdw blurRad="292100" dist="139700" dir="2700000" algn="tl" rotWithShape="0">
              <a:srgbClr val="333333">
                <a:alpha val="65000"/>
              </a:srgbClr>
            </a:outerShdw>
          </a:effectLst>
        </p:spPr>
      </p:pic>
      <p:sp>
        <p:nvSpPr>
          <p:cNvPr id="4" name="PoljeZBesedilom 3">
            <a:extLst>
              <a:ext uri="{FF2B5EF4-FFF2-40B4-BE49-F238E27FC236}">
                <a16:creationId xmlns:a16="http://schemas.microsoft.com/office/drawing/2014/main" id="{2041203D-DF2C-455F-BB24-5FC35098026E}"/>
              </a:ext>
            </a:extLst>
          </p:cNvPr>
          <p:cNvSpPr txBox="1"/>
          <p:nvPr/>
        </p:nvSpPr>
        <p:spPr>
          <a:xfrm>
            <a:off x="6166337" y="4285533"/>
            <a:ext cx="2868247" cy="507831"/>
          </a:xfrm>
          <a:prstGeom prst="rect">
            <a:avLst/>
          </a:prstGeom>
          <a:noFill/>
        </p:spPr>
        <p:txBody>
          <a:bodyPr wrap="square" rtlCol="0">
            <a:spAutoFit/>
          </a:bodyPr>
          <a:lstStyle/>
          <a:p>
            <a:pPr algn="r"/>
            <a:r>
              <a:rPr lang="sl-SI" sz="900" i="1" dirty="0" err="1">
                <a:latin typeface="Century Gothic" panose="020B0502020202020204" pitchFamily="34" charset="0"/>
              </a:rPr>
              <a:t>Pehtra</a:t>
            </a:r>
            <a:r>
              <a:rPr lang="sl-SI" sz="900" i="1" dirty="0">
                <a:latin typeface="Century Gothic" panose="020B0502020202020204" pitchFamily="34" charset="0"/>
              </a:rPr>
              <a:t> baba kaže pastirčku </a:t>
            </a:r>
            <a:r>
              <a:rPr lang="sl-SI" sz="900" i="1" dirty="0" err="1">
                <a:latin typeface="Century Gothic" panose="020B0502020202020204" pitchFamily="34" charset="0"/>
              </a:rPr>
              <a:t>Gregcu</a:t>
            </a:r>
            <a:r>
              <a:rPr lang="sl-SI" sz="900" i="1" dirty="0">
                <a:latin typeface="Century Gothic" panose="020B0502020202020204" pitchFamily="34" charset="0"/>
              </a:rPr>
              <a:t> pot do čudodelne rože. Ilustracija Maksima Gasparija.</a:t>
            </a:r>
          </a:p>
          <a:p>
            <a:pPr algn="r"/>
            <a:r>
              <a:rPr lang="sl-SI" sz="900" i="1" dirty="0">
                <a:latin typeface="Century Gothic" panose="020B0502020202020204" pitchFamily="34" charset="0"/>
              </a:rPr>
              <a:t>(Vir: Kunčič, 1994, str. 81)</a:t>
            </a:r>
          </a:p>
        </p:txBody>
      </p:sp>
    </p:spTree>
    <p:extLst>
      <p:ext uri="{BB962C8B-B14F-4D97-AF65-F5344CB8AC3E}">
        <p14:creationId xmlns:p14="http://schemas.microsoft.com/office/powerpoint/2010/main" val="401229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340859" y="445025"/>
            <a:ext cx="7138464" cy="6899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effectLst>
                  <a:outerShdw blurRad="38100" dist="38100" dir="2700000" algn="tl">
                    <a:srgbClr val="000000">
                      <a:alpha val="43137"/>
                    </a:srgbClr>
                  </a:outerShdw>
                </a:effectLst>
              </a:rPr>
              <a:t>Kje in kdaj?</a:t>
            </a:r>
            <a:endParaRPr dirty="0">
              <a:effectLst>
                <a:outerShdw blurRad="38100" dist="38100" dir="2700000" algn="tl">
                  <a:srgbClr val="000000">
                    <a:alpha val="43137"/>
                  </a:srgbClr>
                </a:outerShdw>
              </a:effectLst>
            </a:endParaRPr>
          </a:p>
        </p:txBody>
      </p:sp>
      <p:sp>
        <p:nvSpPr>
          <p:cNvPr id="967" name="Google Shape;967;p42"/>
          <p:cNvSpPr txBox="1">
            <a:spLocks noGrp="1"/>
          </p:cNvSpPr>
          <p:nvPr>
            <p:ph type="subTitle" idx="1"/>
          </p:nvPr>
        </p:nvSpPr>
        <p:spPr>
          <a:xfrm>
            <a:off x="340859" y="945792"/>
            <a:ext cx="4437626" cy="2683724"/>
          </a:xfrm>
          <a:prstGeom prst="rect">
            <a:avLst/>
          </a:prstGeom>
        </p:spPr>
        <p:txBody>
          <a:bodyPr spcFirstLastPara="1" wrap="square" lIns="91425" tIns="91425" rIns="91425" bIns="91425" anchor="t" anchorCtr="0">
            <a:noAutofit/>
          </a:bodyPr>
          <a:lstStyle/>
          <a:p>
            <a:pPr>
              <a:spcBef>
                <a:spcPts val="600"/>
              </a:spcBef>
            </a:pPr>
            <a:r>
              <a:rPr lang="sl-SI" dirty="0"/>
              <a:t>Peter Jakelj </a:t>
            </a:r>
            <a:r>
              <a:rPr lang="sl-SI" dirty="0" err="1"/>
              <a:t>Smerinjek</a:t>
            </a:r>
            <a:r>
              <a:rPr lang="sl-SI" dirty="0"/>
              <a:t>: Črna </a:t>
            </a:r>
            <a:r>
              <a:rPr lang="sl-SI" dirty="0" err="1"/>
              <a:t>vopa</a:t>
            </a:r>
            <a:r>
              <a:rPr lang="sl-SI" dirty="0"/>
              <a:t>, okoli 1870</a:t>
            </a:r>
          </a:p>
          <a:p>
            <a:pPr>
              <a:spcBef>
                <a:spcPts val="600"/>
              </a:spcBef>
            </a:pPr>
            <a:r>
              <a:rPr lang="sl-SI" dirty="0"/>
              <a:t>Mirko Kunčič: pod </a:t>
            </a:r>
            <a:r>
              <a:rPr lang="sl-SI" dirty="0" err="1"/>
              <a:t>Blaščevo</a:t>
            </a:r>
            <a:r>
              <a:rPr lang="sl-SI" dirty="0"/>
              <a:t> skalo, 1850–1870</a:t>
            </a:r>
          </a:p>
          <a:p>
            <a:pPr>
              <a:spcBef>
                <a:spcPts val="600"/>
              </a:spcBef>
            </a:pPr>
            <a:r>
              <a:rPr lang="sl-SI" dirty="0"/>
              <a:t>Josip Vandot: ena koča blizu zgornjega </a:t>
            </a:r>
            <a:r>
              <a:rPr lang="sl-SI" dirty="0" err="1"/>
              <a:t>Martuljkovega</a:t>
            </a:r>
            <a:r>
              <a:rPr lang="sl-SI" dirty="0"/>
              <a:t> slapu, druga visoko pod Špikom; 2. polovica 19. stoletja</a:t>
            </a:r>
          </a:p>
          <a:p>
            <a:pPr marL="139700" indent="0">
              <a:buNone/>
            </a:pPr>
            <a:endParaRPr lang="sl-SI" dirty="0"/>
          </a:p>
        </p:txBody>
      </p:sp>
      <p:pic>
        <p:nvPicPr>
          <p:cNvPr id="3" name="Slika 2">
            <a:extLst>
              <a:ext uri="{FF2B5EF4-FFF2-40B4-BE49-F238E27FC236}">
                <a16:creationId xmlns:a16="http://schemas.microsoft.com/office/drawing/2014/main" id="{5463DC03-C44F-44E5-A2E3-7DE0358F1A67}"/>
              </a:ext>
            </a:extLst>
          </p:cNvPr>
          <p:cNvPicPr>
            <a:picLocks noChangeAspect="1"/>
          </p:cNvPicPr>
          <p:nvPr/>
        </p:nvPicPr>
        <p:blipFill rotWithShape="1">
          <a:blip r:embed="rId3"/>
          <a:srcRect l="26683" t="23222"/>
          <a:stretch/>
        </p:blipFill>
        <p:spPr>
          <a:xfrm>
            <a:off x="4778484" y="945792"/>
            <a:ext cx="4365516" cy="233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95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719999" y="445025"/>
            <a:ext cx="8033301" cy="5726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i="0" dirty="0"/>
              <a:t>Je </a:t>
            </a:r>
            <a:r>
              <a:rPr lang="sl-SI" i="0" dirty="0" err="1"/>
              <a:t>Pehta</a:t>
            </a:r>
            <a:r>
              <a:rPr lang="sl-SI" i="0" dirty="0"/>
              <a:t> hudobna?</a:t>
            </a:r>
            <a:endParaRPr i="0" dirty="0"/>
          </a:p>
        </p:txBody>
      </p:sp>
      <p:sp>
        <p:nvSpPr>
          <p:cNvPr id="967" name="Google Shape;967;p42"/>
          <p:cNvSpPr txBox="1">
            <a:spLocks noGrp="1"/>
          </p:cNvSpPr>
          <p:nvPr>
            <p:ph type="subTitle" idx="1"/>
          </p:nvPr>
        </p:nvSpPr>
        <p:spPr>
          <a:xfrm>
            <a:off x="555349" y="1110898"/>
            <a:ext cx="8033302" cy="3080101"/>
          </a:xfrm>
          <a:prstGeom prst="rect">
            <a:avLst/>
          </a:prstGeom>
        </p:spPr>
        <p:txBody>
          <a:bodyPr spcFirstLastPara="1" wrap="square" lIns="91425" tIns="91425" rIns="91425" bIns="91425" anchor="t" anchorCtr="0">
            <a:noAutofit/>
          </a:bodyPr>
          <a:lstStyle/>
          <a:p>
            <a:pPr marL="425450" indent="-285750" algn="l">
              <a:spcBef>
                <a:spcPts val="600"/>
              </a:spcBef>
              <a:buFont typeface="Arial" panose="020B0604020202020204" pitchFamily="34" charset="0"/>
              <a:buChar char="•"/>
            </a:pPr>
            <a:r>
              <a:rPr lang="sl-SI" dirty="0"/>
              <a:t>Peter Jakelj </a:t>
            </a:r>
            <a:r>
              <a:rPr lang="sl-SI" dirty="0" err="1"/>
              <a:t>Smerinjek</a:t>
            </a:r>
            <a:r>
              <a:rPr lang="sl-SI" dirty="0"/>
              <a:t>: »</a:t>
            </a:r>
            <a:r>
              <a:rPr lang="sl-SI" i="1" dirty="0"/>
              <a:t>Poleg soli so mama dali </a:t>
            </a:r>
            <a:r>
              <a:rPr lang="sl-SI" i="1" dirty="0" err="1"/>
              <a:t>Matevžku</a:t>
            </a:r>
            <a:r>
              <a:rPr lang="sl-SI" i="1" dirty="0"/>
              <a:t> za </a:t>
            </a:r>
            <a:r>
              <a:rPr lang="sl-SI" i="1" dirty="0" err="1"/>
              <a:t>Pehto</a:t>
            </a:r>
            <a:r>
              <a:rPr lang="sl-SI" i="1" dirty="0"/>
              <a:t> še koruzne moke in mu naročili, naj </a:t>
            </a:r>
            <a:r>
              <a:rPr lang="sl-SI" i="1" dirty="0" err="1"/>
              <a:t>Pehta</a:t>
            </a:r>
            <a:r>
              <a:rPr lang="sl-SI" i="1" dirty="0"/>
              <a:t> kar pove, če še kaj potrebuje, saj je tako dobra. /…/ In mama so videli, da ima </a:t>
            </a:r>
            <a:r>
              <a:rPr lang="sl-SI" i="1" dirty="0" err="1"/>
              <a:t>Pehta</a:t>
            </a:r>
            <a:r>
              <a:rPr lang="sl-SI" i="1" dirty="0"/>
              <a:t> </a:t>
            </a:r>
            <a:r>
              <a:rPr lang="sl-SI" i="1" dirty="0" err="1"/>
              <a:t>Matevžka</a:t>
            </a:r>
            <a:r>
              <a:rPr lang="sl-SI" i="1" dirty="0"/>
              <a:t> res rada.«</a:t>
            </a:r>
            <a:r>
              <a:rPr lang="sl-SI" dirty="0"/>
              <a:t> </a:t>
            </a:r>
          </a:p>
          <a:p>
            <a:pPr marL="425450" indent="-285750" algn="l">
              <a:spcBef>
                <a:spcPts val="600"/>
              </a:spcBef>
              <a:buFont typeface="Arial" panose="020B0604020202020204" pitchFamily="34" charset="0"/>
              <a:buChar char="•"/>
            </a:pPr>
            <a:r>
              <a:rPr lang="sl-SI" dirty="0"/>
              <a:t>Mirko Kunčič: S pajdašem Gregorjem </a:t>
            </a:r>
            <a:r>
              <a:rPr lang="sl-SI" dirty="0" err="1"/>
              <a:t>Prenkom</a:t>
            </a:r>
            <a:r>
              <a:rPr lang="sl-SI" dirty="0"/>
              <a:t> (ki bi bil po opisu lahko tudi Bedanec) sta prebivala v jami pod </a:t>
            </a:r>
            <a:r>
              <a:rPr lang="sl-SI" dirty="0" err="1"/>
              <a:t>Blaščevo</a:t>
            </a:r>
            <a:r>
              <a:rPr lang="sl-SI" dirty="0"/>
              <a:t> skalo in lahkoverne vaščane strašila z zmajem. V resnici pa sta bila le </a:t>
            </a:r>
            <a:r>
              <a:rPr lang="sl-SI" i="1" dirty="0"/>
              <a:t>»dve grešni duši, ki sta delala škodo in sramoto vsej fari«.</a:t>
            </a:r>
            <a:endParaRPr lang="sl-SI" dirty="0"/>
          </a:p>
          <a:p>
            <a:pPr marL="425450" indent="-285750" algn="l">
              <a:spcBef>
                <a:spcPts val="600"/>
              </a:spcBef>
              <a:buFont typeface="Arial" panose="020B0604020202020204" pitchFamily="34" charset="0"/>
              <a:buChar char="•"/>
            </a:pPr>
            <a:r>
              <a:rPr lang="sl-SI" dirty="0"/>
              <a:t>Josip Vandot: »</a:t>
            </a:r>
            <a:r>
              <a:rPr lang="sl-SI" i="1" dirty="0"/>
              <a:t>Saj </a:t>
            </a:r>
            <a:r>
              <a:rPr lang="sl-SI" i="1" dirty="0" err="1"/>
              <a:t>Pehta</a:t>
            </a:r>
            <a:r>
              <a:rPr lang="sl-SI" i="1" dirty="0"/>
              <a:t> ni bila hudobna in mi ni storila nič žalega. Lepo je govorila z mano in mi je prav lepo stregla. /…/Ves dan sem morala prepevati tisto pesem, ki si si jo ti izmislil o </a:t>
            </a:r>
            <a:r>
              <a:rPr lang="sl-SI" i="1" dirty="0" err="1"/>
              <a:t>Pehti</a:t>
            </a:r>
            <a:r>
              <a:rPr lang="sl-SI" i="1" dirty="0"/>
              <a:t>. Pa me je božala </a:t>
            </a:r>
            <a:r>
              <a:rPr lang="sl-SI" i="1" dirty="0" err="1"/>
              <a:t>Pehta</a:t>
            </a:r>
            <a:r>
              <a:rPr lang="sl-SI" i="1" dirty="0"/>
              <a:t> in me silila, naj jem sladke kolače.«</a:t>
            </a:r>
            <a:endParaRPr lang="sl-SI" dirty="0"/>
          </a:p>
        </p:txBody>
      </p:sp>
    </p:spTree>
    <p:extLst>
      <p:ext uri="{BB962C8B-B14F-4D97-AF65-F5344CB8AC3E}">
        <p14:creationId xmlns:p14="http://schemas.microsoft.com/office/powerpoint/2010/main" val="375298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719999" y="445025"/>
            <a:ext cx="8033301" cy="5726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i="0" dirty="0"/>
              <a:t>Je </a:t>
            </a:r>
            <a:r>
              <a:rPr lang="sl-SI" i="0" dirty="0" err="1"/>
              <a:t>Pehta</a:t>
            </a:r>
            <a:r>
              <a:rPr lang="sl-SI" i="0" dirty="0"/>
              <a:t> bajno bitje?</a:t>
            </a:r>
            <a:endParaRPr i="0" dirty="0"/>
          </a:p>
        </p:txBody>
      </p:sp>
      <p:sp>
        <p:nvSpPr>
          <p:cNvPr id="967" name="Google Shape;967;p42"/>
          <p:cNvSpPr txBox="1">
            <a:spLocks noGrp="1"/>
          </p:cNvSpPr>
          <p:nvPr>
            <p:ph type="subTitle" idx="1"/>
          </p:nvPr>
        </p:nvSpPr>
        <p:spPr>
          <a:xfrm>
            <a:off x="555349" y="1110898"/>
            <a:ext cx="8033302" cy="3080101"/>
          </a:xfrm>
          <a:prstGeom prst="rect">
            <a:avLst/>
          </a:prstGeom>
        </p:spPr>
        <p:txBody>
          <a:bodyPr spcFirstLastPara="1" wrap="square" lIns="91425" tIns="91425" rIns="91425" bIns="91425" anchor="t" anchorCtr="0">
            <a:noAutofit/>
          </a:bodyPr>
          <a:lstStyle/>
          <a:p>
            <a:pPr marL="425450" indent="-285750" algn="l">
              <a:spcBef>
                <a:spcPts val="600"/>
              </a:spcBef>
              <a:buFont typeface="Arial" panose="020B0604020202020204" pitchFamily="34" charset="0"/>
              <a:buChar char="•"/>
            </a:pPr>
            <a:r>
              <a:rPr lang="sl-SI" dirty="0" err="1"/>
              <a:t>Pehta</a:t>
            </a:r>
            <a:r>
              <a:rPr lang="sl-SI" dirty="0"/>
              <a:t> je </a:t>
            </a:r>
            <a:r>
              <a:rPr lang="sl-SI" dirty="0" err="1"/>
              <a:t>zeliščarka</a:t>
            </a:r>
            <a:r>
              <a:rPr lang="sl-SI" dirty="0"/>
              <a:t>: žavba za revmo (</a:t>
            </a:r>
            <a:r>
              <a:rPr lang="sl-SI" dirty="0" err="1"/>
              <a:t>Smerinjek</a:t>
            </a:r>
            <a:r>
              <a:rPr lang="sl-SI" dirty="0"/>
              <a:t>), čudodelna/halucinogena roža (Kunčič), kapljice, ki zdravijo slepoto (Vandot)</a:t>
            </a:r>
          </a:p>
          <a:p>
            <a:pPr marL="425450" indent="-285750" algn="l">
              <a:spcBef>
                <a:spcPts val="600"/>
              </a:spcBef>
              <a:buFont typeface="Arial" panose="020B0604020202020204" pitchFamily="34" charset="0"/>
              <a:buChar char="•"/>
            </a:pPr>
            <a:r>
              <a:rPr lang="sl-SI" dirty="0"/>
              <a:t>Ambivalentnost pri Vandotovi </a:t>
            </a:r>
            <a:r>
              <a:rPr lang="sl-SI" dirty="0" err="1"/>
              <a:t>Pehti</a:t>
            </a:r>
            <a:r>
              <a:rPr lang="sl-SI" dirty="0"/>
              <a:t>: »</a:t>
            </a:r>
            <a:r>
              <a:rPr lang="sl-SI" i="1" dirty="0"/>
              <a:t>Da, </a:t>
            </a:r>
            <a:r>
              <a:rPr lang="sl-SI" i="1" dirty="0" err="1"/>
              <a:t>Pehta</a:t>
            </a:r>
            <a:r>
              <a:rPr lang="sl-SI" i="1" dirty="0"/>
              <a:t> je bila lepa, da se je Kekec kar čudil. »O, če bi si dala na glavo zlat šapelj, bi bil prepričan, da stoji pred mano zlata kraljica!« si je mislil Kekec in se vedno bolj čudil </a:t>
            </a:r>
            <a:r>
              <a:rPr lang="sl-SI" i="1" dirty="0" err="1"/>
              <a:t>Pehtini</a:t>
            </a:r>
            <a:r>
              <a:rPr lang="sl-SI" i="1" dirty="0"/>
              <a:t> lepoti. Strmel je in si skoro ni upal govoriti.«</a:t>
            </a:r>
            <a:endParaRPr lang="sl-SI" dirty="0"/>
          </a:p>
          <a:p>
            <a:pPr marL="425450" indent="-285750" algn="l">
              <a:spcBef>
                <a:spcPts val="600"/>
              </a:spcBef>
              <a:buFont typeface="Arial" panose="020B0604020202020204" pitchFamily="34" charset="0"/>
              <a:buChar char="•"/>
            </a:pPr>
            <a:r>
              <a:rPr lang="sl-SI" dirty="0"/>
              <a:t>Starost: pri Kunčiču so se bajna bitja, kot so velikani, bele žene, vešče, </a:t>
            </a:r>
            <a:r>
              <a:rPr lang="sl-SI" dirty="0" err="1"/>
              <a:t>kvatrnice</a:t>
            </a:r>
            <a:r>
              <a:rPr lang="sl-SI" dirty="0"/>
              <a:t>, </a:t>
            </a:r>
            <a:r>
              <a:rPr lang="sl-SI" dirty="0" err="1"/>
              <a:t>torklje</a:t>
            </a:r>
            <a:r>
              <a:rPr lang="sl-SI" dirty="0"/>
              <a:t>, </a:t>
            </a:r>
            <a:r>
              <a:rPr lang="sl-SI" dirty="0" err="1"/>
              <a:t>pehtra</a:t>
            </a:r>
            <a:r>
              <a:rPr lang="sl-SI" dirty="0"/>
              <a:t> babe, </a:t>
            </a:r>
            <a:r>
              <a:rPr lang="sl-SI" dirty="0" err="1"/>
              <a:t>žarkžene</a:t>
            </a:r>
            <a:r>
              <a:rPr lang="sl-SI" dirty="0"/>
              <a:t>, zeleni škrati, </a:t>
            </a:r>
            <a:r>
              <a:rPr lang="sl-SI" dirty="0" err="1"/>
              <a:t>škompniki</a:t>
            </a:r>
            <a:r>
              <a:rPr lang="sl-SI" dirty="0"/>
              <a:t>, gorski možje, </a:t>
            </a:r>
            <a:r>
              <a:rPr lang="sl-SI" dirty="0" err="1"/>
              <a:t>kragulježi</a:t>
            </a:r>
            <a:r>
              <a:rPr lang="sl-SI" dirty="0"/>
              <a:t>, čateži, bedanci in še trop drugih prikazni in strahov: more, uroki, goreči kozli, beli konji, kače velikanke, klatili po teh krajih </a:t>
            </a:r>
            <a:r>
              <a:rPr lang="sl-SI" i="1" dirty="0"/>
              <a:t>ko je bila dolina še čez in čez poraščena z divjimi gozdovi</a:t>
            </a:r>
            <a:r>
              <a:rPr lang="sl-SI" dirty="0"/>
              <a:t> </a:t>
            </a:r>
          </a:p>
        </p:txBody>
      </p:sp>
    </p:spTree>
    <p:extLst>
      <p:ext uri="{BB962C8B-B14F-4D97-AF65-F5344CB8AC3E}">
        <p14:creationId xmlns:p14="http://schemas.microsoft.com/office/powerpoint/2010/main" val="104092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2"/>
          <p:cNvSpPr txBox="1">
            <a:spLocks noGrp="1"/>
          </p:cNvSpPr>
          <p:nvPr>
            <p:ph type="title"/>
          </p:nvPr>
        </p:nvSpPr>
        <p:spPr>
          <a:xfrm>
            <a:off x="719999" y="445025"/>
            <a:ext cx="8033301" cy="5726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i="0" dirty="0"/>
              <a:t>Koliko je torej stara </a:t>
            </a:r>
            <a:r>
              <a:rPr lang="sl-SI" i="0" dirty="0" err="1"/>
              <a:t>Pehta</a:t>
            </a:r>
            <a:r>
              <a:rPr lang="sl-SI" i="0" dirty="0"/>
              <a:t>?</a:t>
            </a:r>
            <a:endParaRPr i="0" dirty="0"/>
          </a:p>
        </p:txBody>
      </p:sp>
      <p:sp>
        <p:nvSpPr>
          <p:cNvPr id="967" name="Google Shape;967;p42"/>
          <p:cNvSpPr txBox="1">
            <a:spLocks noGrp="1"/>
          </p:cNvSpPr>
          <p:nvPr>
            <p:ph type="subTitle" idx="1"/>
          </p:nvPr>
        </p:nvSpPr>
        <p:spPr>
          <a:xfrm>
            <a:off x="555349" y="1110898"/>
            <a:ext cx="8033302" cy="3080101"/>
          </a:xfrm>
          <a:prstGeom prst="rect">
            <a:avLst/>
          </a:prstGeom>
        </p:spPr>
        <p:txBody>
          <a:bodyPr spcFirstLastPara="1" wrap="square" lIns="91425" tIns="91425" rIns="91425" bIns="91425" anchor="t" anchorCtr="0">
            <a:noAutofit/>
          </a:bodyPr>
          <a:lstStyle/>
          <a:p>
            <a:pPr algn="l"/>
            <a:r>
              <a:rPr lang="sl-SI" i="1" dirty="0"/>
              <a:t>»Teta </a:t>
            </a:r>
            <a:r>
              <a:rPr lang="sl-SI" i="1" dirty="0" err="1"/>
              <a:t>Pehtara</a:t>
            </a:r>
            <a:r>
              <a:rPr lang="sl-SI" i="1" dirty="0"/>
              <a:t>, koliko ste stari? Hm, dolgo časa morate biti že na svetu, ker je pravil že moj rajni ded o vas. In dolgo časa morate že biti v naših krajih, ker vas pozna vsa dolina.«</a:t>
            </a:r>
          </a:p>
          <a:p>
            <a:pPr algn="l"/>
            <a:endParaRPr lang="sl-SI" dirty="0"/>
          </a:p>
          <a:p>
            <a:pPr algn="l"/>
            <a:r>
              <a:rPr lang="sl-SI" i="1" dirty="0"/>
              <a:t>»Kekec, ne bom ti pravila, koliko let sem stara, ker ti bi ne razumel tega. A to ti povem, da sem v vaših krajih več kot sto let in ostanem še dolgo tu.«</a:t>
            </a:r>
            <a:endParaRPr lang="sl-SI" dirty="0"/>
          </a:p>
        </p:txBody>
      </p:sp>
    </p:spTree>
    <p:extLst>
      <p:ext uri="{BB962C8B-B14F-4D97-AF65-F5344CB8AC3E}">
        <p14:creationId xmlns:p14="http://schemas.microsoft.com/office/powerpoint/2010/main" val="820860186"/>
      </p:ext>
    </p:extLst>
  </p:cSld>
  <p:clrMapOvr>
    <a:masterClrMapping/>
  </p:clrMapOvr>
</p:sld>
</file>

<file path=ppt/theme/theme1.xml><?xml version="1.0" encoding="utf-8"?>
<a:theme xmlns:a="http://schemas.openxmlformats.org/drawingml/2006/main" name="Pastures and Hillsides by Slidesgo">
  <a:themeElements>
    <a:clrScheme name="Simple Light">
      <a:dk1>
        <a:srgbClr val="413125"/>
      </a:dk1>
      <a:lt1>
        <a:srgbClr val="FFFFFF"/>
      </a:lt1>
      <a:dk2>
        <a:srgbClr val="F2FAFF"/>
      </a:dk2>
      <a:lt2>
        <a:srgbClr val="C2E5FB"/>
      </a:lt2>
      <a:accent1>
        <a:srgbClr val="A5D524"/>
      </a:accent1>
      <a:accent2>
        <a:srgbClr val="7CA119"/>
      </a:accent2>
      <a:accent3>
        <a:srgbClr val="668613"/>
      </a:accent3>
      <a:accent4>
        <a:srgbClr val="3C680C"/>
      </a:accent4>
      <a:accent5>
        <a:srgbClr val="DF0023"/>
      </a:accent5>
      <a:accent6>
        <a:srgbClr val="FFFFFF"/>
      </a:accent6>
      <a:hlink>
        <a:srgbClr val="4131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2049</Words>
  <Application>Microsoft Office PowerPoint</Application>
  <PresentationFormat>Diaprojekcija na zaslonu (16:9)</PresentationFormat>
  <Paragraphs>71</Paragraphs>
  <Slides>9</Slides>
  <Notes>9</Notes>
  <HiddenSlides>0</HiddenSlides>
  <MMClips>1</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9</vt:i4>
      </vt:variant>
    </vt:vector>
  </HeadingPairs>
  <TitlesOfParts>
    <vt:vector size="18" baseType="lpstr">
      <vt:lpstr>Book Antiqua</vt:lpstr>
      <vt:lpstr>Archivo Black</vt:lpstr>
      <vt:lpstr>Arial</vt:lpstr>
      <vt:lpstr>Calibri</vt:lpstr>
      <vt:lpstr>Commissioner</vt:lpstr>
      <vt:lpstr>Century Gothic</vt:lpstr>
      <vt:lpstr>Nunito Light</vt:lpstr>
      <vt:lpstr>Archivo</vt:lpstr>
      <vt:lpstr>Pastures and Hillsides by Slidesgo</vt:lpstr>
      <vt:lpstr>Koliko je pravzaprav stara teta Pehta?</vt:lpstr>
      <vt:lpstr>Kdo je teta Pehta?</vt:lpstr>
      <vt:lpstr>Pehta ali Pehtra?</vt:lpstr>
      <vt:lpstr>Mati zemlja</vt:lpstr>
      <vt:lpstr>Pehte in Pehtre Gornjesavske doline</vt:lpstr>
      <vt:lpstr>Kje in kdaj?</vt:lpstr>
      <vt:lpstr>Je Pehta hudobna?</vt:lpstr>
      <vt:lpstr>Je Pehta bajno bitje?</vt:lpstr>
      <vt:lpstr>Koliko je torej stara Pehta?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Pastures and Hillsides</dc:title>
  <dc:creator>Spela Smolej Milat</dc:creator>
  <cp:lastModifiedBy>Špela S. Milat</cp:lastModifiedBy>
  <cp:revision>28</cp:revision>
  <cp:lastPrinted>2024-01-19T16:38:27Z</cp:lastPrinted>
  <dcterms:modified xsi:type="dcterms:W3CDTF">2024-01-19T16:39:35Z</dcterms:modified>
</cp:coreProperties>
</file>