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1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8" r:id="rId6"/>
    <p:sldId id="257" r:id="rId7"/>
    <p:sldId id="265" r:id="rId8"/>
    <p:sldId id="259" r:id="rId9"/>
    <p:sldId id="260" r:id="rId10"/>
    <p:sldId id="261" r:id="rId11"/>
    <p:sldId id="271" r:id="rId12"/>
    <p:sldId id="272" r:id="rId13"/>
    <p:sldId id="273" r:id="rId14"/>
    <p:sldId id="262" r:id="rId15"/>
    <p:sldId id="266" r:id="rId16"/>
    <p:sldId id="274" r:id="rId17"/>
    <p:sldId id="275" r:id="rId18"/>
    <p:sldId id="276" r:id="rId19"/>
    <p:sldId id="263" r:id="rId20"/>
    <p:sldId id="269" r:id="rId21"/>
    <p:sldId id="267" r:id="rId22"/>
    <p:sldId id="277" r:id="rId23"/>
    <p:sldId id="264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CC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00" autoAdjust="0"/>
  </p:normalViewPr>
  <p:slideViewPr>
    <p:cSldViewPr>
      <p:cViewPr>
        <p:scale>
          <a:sx n="91" d="100"/>
          <a:sy n="91" d="100"/>
        </p:scale>
        <p:origin x="-582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ta Ambrozic" userId="562fb412542e0bd1" providerId="LiveId" clId="{00363C17-84A0-43AC-BCF0-3E1BF9073468}"/>
    <pc:docChg chg="modSld">
      <pc:chgData name="Melita Ambrozic" userId="562fb412542e0bd1" providerId="LiveId" clId="{00363C17-84A0-43AC-BCF0-3E1BF9073468}" dt="2023-03-08T15:32:17.275" v="1" actId="6549"/>
      <pc:docMkLst>
        <pc:docMk/>
      </pc:docMkLst>
      <pc:sldChg chg="modSp mod">
        <pc:chgData name="Melita Ambrozic" userId="562fb412542e0bd1" providerId="LiveId" clId="{00363C17-84A0-43AC-BCF0-3E1BF9073468}" dt="2023-03-08T15:32:17.275" v="1" actId="6549"/>
        <pc:sldMkLst>
          <pc:docMk/>
          <pc:sldMk cId="749809555" sldId="278"/>
        </pc:sldMkLst>
        <pc:spChg chg="mod">
          <ac:chgData name="Melita Ambrozic" userId="562fb412542e0bd1" providerId="LiveId" clId="{00363C17-84A0-43AC-BCF0-3E1BF9073468}" dt="2023-03-08T15:32:17.275" v="1" actId="6549"/>
          <ac:spMkLst>
            <pc:docMk/>
            <pc:sldMk cId="749809555" sldId="278"/>
            <ac:spMk id="3" creationId="{A5D8DA53-5DA2-3223-364E-5EB9F9B45A8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sl-SI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endParaRPr lang="sl-SI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200">
                <a:latin typeface="Tahoma" pitchFamily="34" charset="0"/>
              </a:defRPr>
            </a:lvl1pPr>
          </a:lstStyle>
          <a:p>
            <a:endParaRPr lang="sl-SI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29" tIns="46516" rIns="93029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200">
                <a:latin typeface="Tahoma" pitchFamily="34" charset="0"/>
              </a:defRPr>
            </a:lvl1pPr>
          </a:lstStyle>
          <a:p>
            <a:fld id="{AC99F4C2-3174-4B1D-A54D-B82CF5C0D474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7688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sl-SI"/>
              <a:t>*</a:t>
            </a:r>
            <a:endParaRPr lang="sl-SI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t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sl-SI"/>
              <a:t>16. julij 1996</a:t>
            </a:r>
            <a:endParaRPr lang="sl-SI" sz="1200" i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339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675" tIns="46840" rIns="93675" bIns="468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Kliknite, če želite urediti slog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sl-SI"/>
              <a:t>*</a:t>
            </a:r>
            <a:endParaRPr lang="sl-SI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381" tIns="0" rIns="19381" bIns="0" numCol="1" anchor="b" anchorCtr="0" compatLnSpc="1">
            <a:prstTxWarp prst="textNoShape">
              <a:avLst/>
            </a:prstTxWarp>
          </a:bodyPr>
          <a:lstStyle>
            <a:lvl1pPr algn="r" defTabSz="930275">
              <a:defRPr kumimoji="1" sz="1000" i="1">
                <a:latin typeface="Tahoma" pitchFamily="34" charset="0"/>
              </a:defRPr>
            </a:lvl1pPr>
          </a:lstStyle>
          <a:p>
            <a:r>
              <a:rPr lang="sl-SI"/>
              <a:t>##</a:t>
            </a:r>
            <a:endParaRPr lang="sl-SI" sz="1200" i="0"/>
          </a:p>
        </p:txBody>
      </p:sp>
    </p:spTree>
    <p:extLst>
      <p:ext uri="{BB962C8B-B14F-4D97-AF65-F5344CB8AC3E}">
        <p14:creationId xmlns:p14="http://schemas.microsoft.com/office/powerpoint/2010/main" val="349378997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sl-SI"/>
              <a:t>*</a:t>
            </a:r>
            <a:endParaRPr lang="sl-SI" sz="1200" i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sl-SI"/>
              <a:t>16. julij 1996</a:t>
            </a:r>
            <a:endParaRPr lang="sl-SI" sz="1200" i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sl-SI"/>
              <a:t>*</a:t>
            </a:r>
            <a:endParaRPr lang="sl-SI" sz="1200" i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sl-SI"/>
              <a:t>##</a:t>
            </a:r>
            <a:endParaRPr lang="sl-SI" sz="1200" i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4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noProof="0"/>
              <a:t>Kliknite, če želite urediti slog naslova matrice</a:t>
            </a:r>
          </a:p>
        </p:txBody>
      </p:sp>
      <p:sp>
        <p:nvSpPr>
          <p:cNvPr id="35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l-SI" noProof="0"/>
              <a:t>Kliknite, če želite urediti slog podnaslova matrice</a:t>
            </a:r>
          </a:p>
        </p:txBody>
      </p:sp>
      <p:sp>
        <p:nvSpPr>
          <p:cNvPr id="3585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l-SI"/>
          </a:p>
        </p:txBody>
      </p:sp>
      <p:sp>
        <p:nvSpPr>
          <p:cNvPr id="3585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3585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EE30BB-B229-4F75-9BC9-BE0F950A33F7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D468A-682A-4598-8D25-68FFBDB0421C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88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A34F7-4E86-47C3-94E7-1F8FE8EC6EFA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421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6A76D-98BE-4C67-BA7A-86B94EF1035E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50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630CD-E95C-44D5-88B3-A786F692B918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40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58EA-A2D5-40BA-ABA8-5645CB0A6529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834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D5F6F-6D3F-427F-B9D5-6270752756A3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139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2CE6A-FE22-46F9-B702-87583FF8E32E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289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4B59A-F313-4AFA-B421-4A3D59821DC5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010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45A12-2A62-4277-A00F-F02F49AAB723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36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8F251-CC13-489E-A3D4-DF41996A7C4D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1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sl-SI" sz="2400">
              <a:latin typeface="Tahoma" pitchFamily="34" charset="0"/>
            </a:endParaRP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Kliknite, če želite urediti slog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r>
              <a:rPr lang="sl-SI"/>
              <a:t>M. Ambrožič, MKK, 9. 3. 2023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D5448B5A-7793-4B52-82B0-3F9A8A0D8834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orcam.com/d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nb.ac.at/museen/globenmuseum/ueber-das-globenmuseum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stiftadmont.at/en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rarybw.overdrive.com/" TargetMode="External"/><Relationship Id="rId2" Type="http://schemas.openxmlformats.org/officeDocument/2006/relationships/hyperlink" Target="https://www.onleihe.com/wien/frontend/welcome,51-0-0-100-0-0-1-0-0-0-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ento-login.online/PressReader/Direkt-Login.html" TargetMode="External"/><Relationship Id="rId4" Type="http://schemas.openxmlformats.org/officeDocument/2006/relationships/hyperlink" Target="https://bw.kiosk.at/web/de/startseit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Bilder_und_Videos/Bilder_Wien/1070/2101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wikipedia.org/wiki/B%C3%BCchereien_Wien#/media/Datei:Hauptb%C3%BCcherei_Wien.jp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pri.com/en/e/villa-malaparte-legend-and-cinem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392560"/>
          </a:xfrm>
        </p:spPr>
        <p:txBody>
          <a:bodyPr/>
          <a:lstStyle/>
          <a:p>
            <a:r>
              <a:rPr lang="sl-SI" b="1" dirty="0"/>
              <a:t>Dunaj in Admont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124744"/>
            <a:ext cx="8671188" cy="1232204"/>
          </a:xfrm>
        </p:spPr>
        <p:txBody>
          <a:bodyPr/>
          <a:lstStyle/>
          <a:p>
            <a:pPr algn="r"/>
            <a:r>
              <a:rPr lang="sl-SI" dirty="0"/>
              <a:t>Strokovna ekskurzija DBG</a:t>
            </a:r>
          </a:p>
          <a:p>
            <a:pPr algn="r"/>
            <a:r>
              <a:rPr lang="sl-SI" dirty="0"/>
              <a:t>(8.–9. 10. 2022)</a:t>
            </a:r>
          </a:p>
        </p:txBody>
      </p:sp>
      <p:pic>
        <p:nvPicPr>
          <p:cNvPr id="3" name="Slika 2" descr="Slika, ki vsebuje besede modro, rastlina&#10;&#10;Opis je samodejno ustvarjen">
            <a:extLst>
              <a:ext uri="{FF2B5EF4-FFF2-40B4-BE49-F238E27FC236}">
                <a16:creationId xmlns:a16="http://schemas.microsoft.com/office/drawing/2014/main" xmlns="" id="{F2E57C3D-7E20-AFB1-E4CF-786219095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743"/>
            <a:ext cx="4350708" cy="3266795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xmlns="" id="{854949EE-1FD7-B892-4766-54805EF235E1}"/>
              </a:ext>
            </a:extLst>
          </p:cNvPr>
          <p:cNvSpPr txBox="1"/>
          <p:nvPr/>
        </p:nvSpPr>
        <p:spPr>
          <a:xfrm>
            <a:off x="4499992" y="6288914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E6A832-33F8-5818-578E-B431A496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14313"/>
            <a:ext cx="7900367" cy="1198463"/>
          </a:xfrm>
        </p:spPr>
        <p:txBody>
          <a:bodyPr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1800" dirty="0"/>
              <a:t>(3) 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529366C7-5AAA-E103-4ED5-FE54AF44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6A6B9266-7E09-B4EA-27AD-F234CB58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10</a:t>
            </a:fld>
            <a:endParaRPr lang="sl-SI"/>
          </a:p>
        </p:txBody>
      </p:sp>
      <p:pic>
        <p:nvPicPr>
          <p:cNvPr id="6" name="Slika 5" descr="Slika, ki vsebuje besede oseba, moški, zunanje&#10;&#10;Opis je samodejno ustvarjen">
            <a:extLst>
              <a:ext uri="{FF2B5EF4-FFF2-40B4-BE49-F238E27FC236}">
                <a16:creationId xmlns:a16="http://schemas.microsoft.com/office/drawing/2014/main" xmlns="" id="{A687A0C9-B405-5D7E-1798-E2E3BABD5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" y="2060848"/>
            <a:ext cx="2736304" cy="2052228"/>
          </a:xfrm>
          <a:prstGeom prst="rect">
            <a:avLst/>
          </a:prstGeom>
        </p:spPr>
      </p:pic>
      <p:pic>
        <p:nvPicPr>
          <p:cNvPr id="8" name="Slika 7" descr="Slika, ki vsebuje besede oseba, zunanje&#10;&#10;Opis je samodejno ustvarjen">
            <a:extLst>
              <a:ext uri="{FF2B5EF4-FFF2-40B4-BE49-F238E27FC236}">
                <a16:creationId xmlns:a16="http://schemas.microsoft.com/office/drawing/2014/main" xmlns="" id="{F5CE87F8-F2CF-DD58-5790-4DA401977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3" y="4586617"/>
            <a:ext cx="2718965" cy="2039224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9FB0FDD7-FA03-5658-8F90-DE960A959852}"/>
              </a:ext>
            </a:extLst>
          </p:cNvPr>
          <p:cNvSpPr txBox="1"/>
          <p:nvPr/>
        </p:nvSpPr>
        <p:spPr>
          <a:xfrm>
            <a:off x="107504" y="4202679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  <p:pic>
        <p:nvPicPr>
          <p:cNvPr id="12" name="Slika 11" descr="Slika, ki vsebuje besede tla, oseba, notranji, strop&#10;&#10;Opis je samodejno ustvarjen">
            <a:extLst>
              <a:ext uri="{FF2B5EF4-FFF2-40B4-BE49-F238E27FC236}">
                <a16:creationId xmlns:a16="http://schemas.microsoft.com/office/drawing/2014/main" xmlns="" id="{A42CFFD1-4750-FA86-B8D1-217EB5F76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32" y="1484783"/>
            <a:ext cx="2626444" cy="1972105"/>
          </a:xfrm>
          <a:prstGeom prst="rect">
            <a:avLst/>
          </a:prstGeom>
        </p:spPr>
      </p:pic>
      <p:pic>
        <p:nvPicPr>
          <p:cNvPr id="14" name="Slika 13" descr="Slika, ki vsebuje besede besedilo, notranji, okno, soba&#10;&#10;Opis je samodejno ustvarjen">
            <a:extLst>
              <a:ext uri="{FF2B5EF4-FFF2-40B4-BE49-F238E27FC236}">
                <a16:creationId xmlns:a16="http://schemas.microsoft.com/office/drawing/2014/main" xmlns="" id="{7343CAB4-8A59-867E-DE15-7A11095EF2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79" y="1918788"/>
            <a:ext cx="2716703" cy="2039781"/>
          </a:xfrm>
          <a:prstGeom prst="rect">
            <a:avLst/>
          </a:prstGeom>
        </p:spPr>
      </p:pic>
      <p:pic>
        <p:nvPicPr>
          <p:cNvPr id="16" name="Slika 15" descr="Slika, ki vsebuje besede besedilo, stavba, raznoliko, okno&#10;&#10;Opis je samodejno ustvarjen">
            <a:extLst>
              <a:ext uri="{FF2B5EF4-FFF2-40B4-BE49-F238E27FC236}">
                <a16:creationId xmlns:a16="http://schemas.microsoft.com/office/drawing/2014/main" xmlns="" id="{CC90DEE2-51EC-BDA5-0657-28EF0415D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31" y="4121696"/>
            <a:ext cx="2718965" cy="2041496"/>
          </a:xfrm>
          <a:prstGeom prst="rect">
            <a:avLst/>
          </a:prstGeom>
        </p:spPr>
      </p:pic>
      <p:pic>
        <p:nvPicPr>
          <p:cNvPr id="18" name="Slika 17" descr="Slika, ki vsebuje besede besedilo, notranji, stol, miza&#10;&#10;Opis je samodejno ustvarjen">
            <a:extLst>
              <a:ext uri="{FF2B5EF4-FFF2-40B4-BE49-F238E27FC236}">
                <a16:creationId xmlns:a16="http://schemas.microsoft.com/office/drawing/2014/main" xmlns="" id="{545D1327-3C01-3ED1-42FD-AF588F776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49" y="4121696"/>
            <a:ext cx="2716703" cy="2039224"/>
          </a:xfrm>
          <a:prstGeom prst="rect">
            <a:avLst/>
          </a:prstGeom>
        </p:spPr>
      </p:pic>
      <p:sp>
        <p:nvSpPr>
          <p:cNvPr id="20" name="PoljeZBesedilom 19">
            <a:extLst>
              <a:ext uri="{FF2B5EF4-FFF2-40B4-BE49-F238E27FC236}">
                <a16:creationId xmlns:a16="http://schemas.microsoft.com/office/drawing/2014/main" xmlns="" id="{8169950D-D2FF-45A3-B610-9AE855A148D4}"/>
              </a:ext>
            </a:extLst>
          </p:cNvPr>
          <p:cNvSpPr txBox="1"/>
          <p:nvPr/>
        </p:nvSpPr>
        <p:spPr>
          <a:xfrm flipH="1">
            <a:off x="6259452" y="3620015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123337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43608" y="214313"/>
            <a:ext cx="7900367" cy="1462087"/>
          </a:xfrm>
          <a:noFill/>
          <a:ln/>
        </p:spPr>
        <p:txBody>
          <a:bodyPr lIns="92075" tIns="46037" rIns="92075" bIns="46037" anchor="ctr"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2000" dirty="0"/>
              <a:t>(4) </a:t>
            </a:r>
            <a:endParaRPr lang="sl-SI" sz="3200" dirty="0"/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1916832"/>
            <a:ext cx="8343528" cy="4215681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več kot 400.000 enot gradiva,                 bogata zbirka avdiovizualnih gradiv</a:t>
            </a:r>
          </a:p>
          <a:p>
            <a:r>
              <a:rPr lang="sl-SI" sz="2800" dirty="0"/>
              <a:t>gradivo v številnih jezikih, kotički       </a:t>
            </a:r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  <a:p>
            <a:pPr marL="0" indent="0">
              <a:buNone/>
            </a:pPr>
            <a:r>
              <a:rPr lang="sl-SI" sz="2800" dirty="0"/>
              <a:t>   za migrante</a:t>
            </a:r>
          </a:p>
          <a:p>
            <a:r>
              <a:rPr lang="sl-SI" sz="2800" dirty="0"/>
              <a:t>prost pristop do gradiva, sistem RFID</a:t>
            </a:r>
          </a:p>
          <a:p>
            <a:r>
              <a:rPr lang="sl-SI" sz="2800" dirty="0"/>
              <a:t>160 študijskih mest, 106 uporabniških PC-jev, 18 mest za avdio in video gradivo</a:t>
            </a:r>
          </a:p>
          <a:p>
            <a:r>
              <a:rPr lang="sl-SI" sz="2800" dirty="0"/>
              <a:t>izposoja naprav za zvočno prebiranje besedil (</a:t>
            </a:r>
            <a:r>
              <a:rPr lang="sl-SI" sz="2800" dirty="0" err="1">
                <a:hlinkClick r:id="rId2"/>
              </a:rPr>
              <a:t>OrCame</a:t>
            </a:r>
            <a:r>
              <a:rPr lang="sl-SI" sz="2800" dirty="0">
                <a:hlinkClick r:id="rId2"/>
              </a:rPr>
              <a:t> </a:t>
            </a:r>
            <a:r>
              <a:rPr lang="sl-SI" sz="2800" dirty="0" err="1">
                <a:hlinkClick r:id="rId2"/>
              </a:rPr>
              <a:t>MyEye</a:t>
            </a:r>
            <a:r>
              <a:rPr lang="sl-SI" sz="2800" dirty="0"/>
              <a:t>)</a:t>
            </a:r>
          </a:p>
          <a:p>
            <a:pPr marL="0" indent="0">
              <a:buNone/>
            </a:pPr>
            <a:endParaRPr lang="sl-SI" sz="2800" dirty="0"/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FB5B5043-D1F9-4AB9-1D47-47AF99A0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B21CDE60-8DC9-AAB6-2386-B8CB4707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11</a:t>
            </a:fld>
            <a:endParaRPr lang="sl-SI"/>
          </a:p>
        </p:txBody>
      </p:sp>
      <p:pic>
        <p:nvPicPr>
          <p:cNvPr id="5" name="Slika 4" descr="Slika, ki vsebuje besede besedilo, notranji, strop, stebrišče&#10;&#10;Opis je samodejno ustvarjen">
            <a:extLst>
              <a:ext uri="{FF2B5EF4-FFF2-40B4-BE49-F238E27FC236}">
                <a16:creationId xmlns:a16="http://schemas.microsoft.com/office/drawing/2014/main" xmlns="" id="{F3C48C3A-BBDD-9565-3A88-A4325BFA5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39" y="1340768"/>
            <a:ext cx="2195736" cy="164595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1C0C33D-9D0B-20C2-74BF-09E9AE21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14313"/>
            <a:ext cx="7972375" cy="1126455"/>
          </a:xfrm>
        </p:spPr>
        <p:txBody>
          <a:bodyPr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2000" dirty="0"/>
              <a:t>(5)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xmlns="" id="{ECF2C1B0-CE58-D92B-FB3E-DD2F1C6B2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1840" y="1772816"/>
            <a:ext cx="3960440" cy="4287689"/>
          </a:xfrm>
        </p:spPr>
        <p:txBody>
          <a:bodyPr/>
          <a:lstStyle/>
          <a:p>
            <a:r>
              <a:rPr lang="sl-SI" dirty="0"/>
              <a:t>izposoja knjižnih uspešnic (2 tedna, 2,9 EUR)</a:t>
            </a:r>
          </a:p>
          <a:p>
            <a:r>
              <a:rPr lang="sl-SI" dirty="0"/>
              <a:t>izposoja invalidskih vozičkov, pokrita kolesarnica</a:t>
            </a:r>
          </a:p>
          <a:p>
            <a:endParaRPr lang="sl-SI" sz="2400" dirty="0"/>
          </a:p>
          <a:p>
            <a:endParaRPr lang="sl-SI" dirty="0"/>
          </a:p>
        </p:txBody>
      </p:sp>
      <p:pic>
        <p:nvPicPr>
          <p:cNvPr id="7" name="Označba mesta vsebine 6" descr="Slika, ki vsebuje besede besedilo, knjiga, knjižnica, notranji&#10;&#10;Opis je samodejno ustvarjen">
            <a:extLst>
              <a:ext uri="{FF2B5EF4-FFF2-40B4-BE49-F238E27FC236}">
                <a16:creationId xmlns:a16="http://schemas.microsoft.com/office/drawing/2014/main" xmlns="" id="{A9E30F80-C9F1-4C2A-1D18-57E9E4675D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68006"/>
            <a:ext cx="1905000" cy="2540000"/>
          </a:xfrm>
        </p:spPr>
      </p:pic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DB34E497-E314-7CB5-BE57-862B2944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6B6E048D-8A78-04A5-649B-101DC28F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12</a:t>
            </a:fld>
            <a:endParaRPr lang="sl-SI"/>
          </a:p>
        </p:txBody>
      </p:sp>
      <p:pic>
        <p:nvPicPr>
          <p:cNvPr id="10" name="Slika 9" descr="Slika, ki vsebuje besede besedilo, knjižnica, notranji, oseba&#10;&#10;Opis je samodejno ustvarjen">
            <a:extLst>
              <a:ext uri="{FF2B5EF4-FFF2-40B4-BE49-F238E27FC236}">
                <a16:creationId xmlns:a16="http://schemas.microsoft.com/office/drawing/2014/main" xmlns="" id="{F9EB7886-4B6B-FA73-C20B-E92DDD8A4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28" y="4448849"/>
            <a:ext cx="2393052" cy="1794789"/>
          </a:xfrm>
          <a:prstGeom prst="rect">
            <a:avLst/>
          </a:prstGeom>
        </p:spPr>
      </p:pic>
      <p:pic>
        <p:nvPicPr>
          <p:cNvPr id="13" name="Slika 12" descr="Slika, ki vsebuje besede besedilo, strop, notranji, pohištvo&#10;&#10;Opis je samodejno ustvarjen">
            <a:extLst>
              <a:ext uri="{FF2B5EF4-FFF2-40B4-BE49-F238E27FC236}">
                <a16:creationId xmlns:a16="http://schemas.microsoft.com/office/drawing/2014/main" xmlns="" id="{183A2755-B73B-20D7-BD43-D29B2302C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6" y="4428100"/>
            <a:ext cx="2588261" cy="1943435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xmlns="" id="{9925D925-DD90-B3C9-21D1-732E913B5947}"/>
              </a:ext>
            </a:extLst>
          </p:cNvPr>
          <p:cNvSpPr txBox="1"/>
          <p:nvPr/>
        </p:nvSpPr>
        <p:spPr>
          <a:xfrm>
            <a:off x="7009792" y="4065314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  <p:pic>
        <p:nvPicPr>
          <p:cNvPr id="16" name="Slika 15" descr="Slika, ki vsebuje besede besedilo, stena, tla, notranji&#10;&#10;Opis je samodejno ustvarjen">
            <a:extLst>
              <a:ext uri="{FF2B5EF4-FFF2-40B4-BE49-F238E27FC236}">
                <a16:creationId xmlns:a16="http://schemas.microsoft.com/office/drawing/2014/main" xmlns="" id="{3DF3854D-97A4-0F46-56A7-E954DAA4D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0" y="4481654"/>
            <a:ext cx="2529874" cy="1899594"/>
          </a:xfrm>
          <a:prstGeom prst="rect">
            <a:avLst/>
          </a:prstGeom>
        </p:spPr>
      </p:pic>
      <p:pic>
        <p:nvPicPr>
          <p:cNvPr id="18" name="Slika 17" descr="Slika, ki vsebuje besede besedilo, notranji, strop, stena&#10;&#10;Opis je samodejno ustvarjen">
            <a:extLst>
              <a:ext uri="{FF2B5EF4-FFF2-40B4-BE49-F238E27FC236}">
                <a16:creationId xmlns:a16="http://schemas.microsoft.com/office/drawing/2014/main" xmlns="" id="{921C0CC7-1B04-9A5F-6558-77E2785891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7" y="2125902"/>
            <a:ext cx="2555743" cy="1919298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xmlns="" id="{C63644BC-A640-60BF-CDD1-199455E756FD}"/>
              </a:ext>
            </a:extLst>
          </p:cNvPr>
          <p:cNvSpPr txBox="1"/>
          <p:nvPr/>
        </p:nvSpPr>
        <p:spPr>
          <a:xfrm>
            <a:off x="181413" y="4077051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130195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222A058-A338-F4A9-45C9-357B2C7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14313"/>
            <a:ext cx="7900367" cy="982439"/>
          </a:xfrm>
        </p:spPr>
        <p:txBody>
          <a:bodyPr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1800" dirty="0"/>
              <a:t>(6)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BCAB7F96-0AA7-69BD-753C-CB0762D3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D1F1F549-8659-F8C8-2636-9AEC4452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13</a:t>
            </a:fld>
            <a:endParaRPr lang="sl-SI"/>
          </a:p>
        </p:txBody>
      </p:sp>
      <p:pic>
        <p:nvPicPr>
          <p:cNvPr id="6" name="Slika 5" descr="Slika, ki vsebuje besede besedilo, notranji, strop, območje&#10;&#10;Opis je samodejno ustvarjen">
            <a:extLst>
              <a:ext uri="{FF2B5EF4-FFF2-40B4-BE49-F238E27FC236}">
                <a16:creationId xmlns:a16="http://schemas.microsoft.com/office/drawing/2014/main" xmlns="" id="{549F7493-1D7A-1F34-935D-0E3FAB691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2010"/>
            <a:ext cx="1512168" cy="2013980"/>
          </a:xfrm>
          <a:prstGeom prst="rect">
            <a:avLst/>
          </a:prstGeom>
        </p:spPr>
      </p:pic>
      <p:pic>
        <p:nvPicPr>
          <p:cNvPr id="8" name="Slika 7" descr="Slika, ki vsebuje besede besedilo, notranji, strop, miza&#10;&#10;Opis je samodejno ustvarjen">
            <a:extLst>
              <a:ext uri="{FF2B5EF4-FFF2-40B4-BE49-F238E27FC236}">
                <a16:creationId xmlns:a16="http://schemas.microsoft.com/office/drawing/2014/main" xmlns="" id="{85030958-6E90-6FB0-32CC-8F65AF8FF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82647"/>
            <a:ext cx="2187487" cy="1642697"/>
          </a:xfrm>
          <a:prstGeom prst="rect">
            <a:avLst/>
          </a:prstGeom>
        </p:spPr>
      </p:pic>
      <p:pic>
        <p:nvPicPr>
          <p:cNvPr id="10" name="Slika 9" descr="Slika, ki vsebuje besede besedilo, tla, notranji, kup&#10;&#10;Opis je samodejno ustvarjen">
            <a:extLst>
              <a:ext uri="{FF2B5EF4-FFF2-40B4-BE49-F238E27FC236}">
                <a16:creationId xmlns:a16="http://schemas.microsoft.com/office/drawing/2014/main" xmlns="" id="{35EBCBB3-0C4F-EFE1-3AF2-E190316DB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12776"/>
            <a:ext cx="1694168" cy="2930735"/>
          </a:xfrm>
          <a:prstGeom prst="rect">
            <a:avLst/>
          </a:prstGeom>
        </p:spPr>
      </p:pic>
      <p:pic>
        <p:nvPicPr>
          <p:cNvPr id="12" name="Slika 11" descr="Slika, ki vsebuje besede besedilo, knjiga, polica, notranji&#10;&#10;Opis je samodejno ustvarjen">
            <a:extLst>
              <a:ext uri="{FF2B5EF4-FFF2-40B4-BE49-F238E27FC236}">
                <a16:creationId xmlns:a16="http://schemas.microsoft.com/office/drawing/2014/main" xmlns="" id="{C12BC7A5-FFCB-77A0-3071-C4A1DD73F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16" y="1412776"/>
            <a:ext cx="1615252" cy="2151188"/>
          </a:xfrm>
          <a:prstGeom prst="rect">
            <a:avLst/>
          </a:prstGeom>
        </p:spPr>
      </p:pic>
      <p:pic>
        <p:nvPicPr>
          <p:cNvPr id="14" name="Slika 13" descr="Slika, ki vsebuje besede besedilo, notranji, pisarna&#10;&#10;Opis je samodejno ustvarjen">
            <a:extLst>
              <a:ext uri="{FF2B5EF4-FFF2-40B4-BE49-F238E27FC236}">
                <a16:creationId xmlns:a16="http://schemas.microsoft.com/office/drawing/2014/main" xmlns="" id="{211DECBD-48D8-B8C3-6826-098950C96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996" y="4490755"/>
            <a:ext cx="2334484" cy="1752883"/>
          </a:xfrm>
          <a:prstGeom prst="rect">
            <a:avLst/>
          </a:prstGeom>
        </p:spPr>
      </p:pic>
      <p:pic>
        <p:nvPicPr>
          <p:cNvPr id="16" name="Slika 15" descr="Slika, ki vsebuje besede besedilo, tla, notranji, pisarna&#10;&#10;Opis je samodejno ustvarjen">
            <a:extLst>
              <a:ext uri="{FF2B5EF4-FFF2-40B4-BE49-F238E27FC236}">
                <a16:creationId xmlns:a16="http://schemas.microsoft.com/office/drawing/2014/main" xmlns="" id="{7D9A8CF6-E332-9C78-5BD3-F9CF1E9892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42" y="4830172"/>
            <a:ext cx="2087574" cy="1567487"/>
          </a:xfrm>
          <a:prstGeom prst="rect">
            <a:avLst/>
          </a:prstGeom>
        </p:spPr>
      </p:pic>
      <p:pic>
        <p:nvPicPr>
          <p:cNvPr id="18" name="Slika 17" descr="Slika, ki vsebuje besede besedilo, notranji, tla, polica&#10;&#10;Opis je samodejno ustvarjen">
            <a:extLst>
              <a:ext uri="{FF2B5EF4-FFF2-40B4-BE49-F238E27FC236}">
                <a16:creationId xmlns:a16="http://schemas.microsoft.com/office/drawing/2014/main" xmlns="" id="{469FCD0F-5953-7AF2-E626-506F82CD24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8" y="4103261"/>
            <a:ext cx="1615252" cy="2151188"/>
          </a:xfrm>
          <a:prstGeom prst="rect">
            <a:avLst/>
          </a:prstGeom>
        </p:spPr>
      </p:pic>
      <p:pic>
        <p:nvPicPr>
          <p:cNvPr id="20" name="Slika 19" descr="Slika, ki vsebuje besede besedilo, notranji&#10;&#10;Opis je samodejno ustvarjen">
            <a:extLst>
              <a:ext uri="{FF2B5EF4-FFF2-40B4-BE49-F238E27FC236}">
                <a16:creationId xmlns:a16="http://schemas.microsoft.com/office/drawing/2014/main" xmlns="" id="{06C270CF-94C5-BB2B-6153-CCDE4264A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11" y="1765579"/>
            <a:ext cx="1358462" cy="1809196"/>
          </a:xfrm>
          <a:prstGeom prst="rect">
            <a:avLst/>
          </a:prstGeom>
        </p:spPr>
      </p:pic>
      <p:pic>
        <p:nvPicPr>
          <p:cNvPr id="22" name="Slika 21" descr="Slika, ki vsebuje besede besedilo, strop, notranji, tla&#10;&#10;Opis je samodejno ustvarjen">
            <a:extLst>
              <a:ext uri="{FF2B5EF4-FFF2-40B4-BE49-F238E27FC236}">
                <a16:creationId xmlns:a16="http://schemas.microsoft.com/office/drawing/2014/main" xmlns="" id="{B7B155B3-46FE-10EE-0BEE-DC8891D123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46" y="1413128"/>
            <a:ext cx="2331805" cy="1512168"/>
          </a:xfrm>
          <a:prstGeom prst="rect">
            <a:avLst/>
          </a:prstGeom>
        </p:spPr>
      </p:pic>
      <p:pic>
        <p:nvPicPr>
          <p:cNvPr id="24" name="Slika 23" descr="Slika, ki vsebuje besede tla, notranji, stena, strop&#10;&#10;Opis je samodejno ustvarjen">
            <a:extLst>
              <a:ext uri="{FF2B5EF4-FFF2-40B4-BE49-F238E27FC236}">
                <a16:creationId xmlns:a16="http://schemas.microsoft.com/office/drawing/2014/main" xmlns="" id="{D2AD4842-03EE-FC36-B0E1-41E68B938A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46" y="3024107"/>
            <a:ext cx="2305321" cy="1730431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xmlns="" id="{887DBF6E-C278-B854-D54E-5A99D4D23F96}"/>
              </a:ext>
            </a:extLst>
          </p:cNvPr>
          <p:cNvSpPr txBox="1"/>
          <p:nvPr/>
        </p:nvSpPr>
        <p:spPr>
          <a:xfrm>
            <a:off x="4780899" y="3681967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274648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97E9CD-E559-3BD6-70DF-5CC03654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14313"/>
            <a:ext cx="7972375" cy="1126455"/>
          </a:xfrm>
        </p:spPr>
        <p:txBody>
          <a:bodyPr/>
          <a:lstStyle/>
          <a:p>
            <a:r>
              <a:rPr lang="sl-SI" sz="3200" dirty="0"/>
              <a:t>Knjižnice Dunaja:</a:t>
            </a:r>
            <a:r>
              <a:rPr lang="sl-SI" sz="4400" dirty="0"/>
              <a:t> </a:t>
            </a:r>
            <a:r>
              <a:rPr lang="sl-SI" dirty="0"/>
              <a:t>Glavna knjižnica </a:t>
            </a:r>
            <a:r>
              <a:rPr lang="sl-SI" sz="1800" dirty="0"/>
              <a:t>(7)</a:t>
            </a:r>
          </a:p>
        </p:txBody>
      </p:sp>
      <p:pic>
        <p:nvPicPr>
          <p:cNvPr id="7" name="Označba mesta vsebine 6" descr="Slika, ki vsebuje besede tla, notranji, miza&#10;&#10;Opis je samodejno ustvarjen">
            <a:extLst>
              <a:ext uri="{FF2B5EF4-FFF2-40B4-BE49-F238E27FC236}">
                <a16:creationId xmlns:a16="http://schemas.microsoft.com/office/drawing/2014/main" xmlns="" id="{2066F7E4-63BC-EFD1-D02A-9ACB1D73E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01" y="4595841"/>
            <a:ext cx="1633375" cy="2175324"/>
          </a:xfrm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8777FFF6-2F74-A885-03F0-71C4E3001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EBD031E3-099B-C84D-1D22-E691ADA4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14</a:t>
            </a:fld>
            <a:endParaRPr lang="sl-SI"/>
          </a:p>
        </p:txBody>
      </p:sp>
      <p:pic>
        <p:nvPicPr>
          <p:cNvPr id="9" name="Slika 8" descr="Slika, ki vsebuje besede tla, notranji, lesen, les&#10;&#10;Opis je samodejno ustvarjen">
            <a:extLst>
              <a:ext uri="{FF2B5EF4-FFF2-40B4-BE49-F238E27FC236}">
                <a16:creationId xmlns:a16="http://schemas.microsoft.com/office/drawing/2014/main" xmlns="" id="{B99C8690-A759-34B2-9AAA-CF5378401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8" y="4592354"/>
            <a:ext cx="1638612" cy="218229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B6D0A868-483A-E07A-A758-8D74C54B7E3B}"/>
              </a:ext>
            </a:extLst>
          </p:cNvPr>
          <p:cNvSpPr txBox="1"/>
          <p:nvPr/>
        </p:nvSpPr>
        <p:spPr>
          <a:xfrm>
            <a:off x="128438" y="4176859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  <p:pic>
        <p:nvPicPr>
          <p:cNvPr id="12" name="Slika 11" descr="Slika, ki vsebuje besede besedilo, oseba, notranji, stoječe&#10;&#10;Opis je samodejno ustvarjen">
            <a:extLst>
              <a:ext uri="{FF2B5EF4-FFF2-40B4-BE49-F238E27FC236}">
                <a16:creationId xmlns:a16="http://schemas.microsoft.com/office/drawing/2014/main" xmlns="" id="{547AA5E2-CD9C-2C21-9D04-26073ADB6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4955"/>
            <a:ext cx="3123743" cy="2342807"/>
          </a:xfrm>
          <a:prstGeom prst="rect">
            <a:avLst/>
          </a:prstGeom>
        </p:spPr>
      </p:pic>
      <p:pic>
        <p:nvPicPr>
          <p:cNvPr id="14" name="Slika 13" descr="Slika, ki vsebuje besede oseba, notranji, tla, stoječe&#10;&#10;Opis je samodejno ustvarjen">
            <a:extLst>
              <a:ext uri="{FF2B5EF4-FFF2-40B4-BE49-F238E27FC236}">
                <a16:creationId xmlns:a16="http://schemas.microsoft.com/office/drawing/2014/main" xmlns="" id="{9E8EF1A1-AD52-8258-9F92-0E12AAAF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97727"/>
            <a:ext cx="2069977" cy="2246145"/>
          </a:xfrm>
          <a:prstGeom prst="rect">
            <a:avLst/>
          </a:prstGeom>
        </p:spPr>
      </p:pic>
      <p:pic>
        <p:nvPicPr>
          <p:cNvPr id="16" name="Slika 15" descr="Slika, ki vsebuje besede oseba, nebo, stoječe, ljudje&#10;&#10;Opis je samodejno ustvarjen">
            <a:extLst>
              <a:ext uri="{FF2B5EF4-FFF2-40B4-BE49-F238E27FC236}">
                <a16:creationId xmlns:a16="http://schemas.microsoft.com/office/drawing/2014/main" xmlns="" id="{2D3D9844-98DA-4CE8-66F1-58716E7086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51" y="3900831"/>
            <a:ext cx="1514862" cy="2342807"/>
          </a:xfrm>
          <a:prstGeom prst="rect">
            <a:avLst/>
          </a:prstGeom>
        </p:spPr>
      </p:pic>
      <p:pic>
        <p:nvPicPr>
          <p:cNvPr id="18" name="Slika 17" descr="Slika, ki vsebuje besede besedilo, tla, notranji, pohištvo&#10;&#10;Opis je samodejno ustvarjen">
            <a:extLst>
              <a:ext uri="{FF2B5EF4-FFF2-40B4-BE49-F238E27FC236}">
                <a16:creationId xmlns:a16="http://schemas.microsoft.com/office/drawing/2014/main" xmlns="" id="{F25AFEC4-3087-FBDA-548A-B9E8282148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888" y="2064955"/>
            <a:ext cx="2714928" cy="2038449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xmlns="" id="{0E03FE86-4BC9-3B2B-236E-C835DA7E097A}"/>
              </a:ext>
            </a:extLst>
          </p:cNvPr>
          <p:cNvSpPr txBox="1"/>
          <p:nvPr/>
        </p:nvSpPr>
        <p:spPr>
          <a:xfrm>
            <a:off x="7353649" y="4407762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</p:spTree>
    <p:extLst>
      <p:ext uri="{BB962C8B-B14F-4D97-AF65-F5344CB8AC3E}">
        <p14:creationId xmlns:p14="http://schemas.microsoft.com/office/powerpoint/2010/main" val="82528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13CFD05-910A-7293-05A9-867B6ABED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Muzej globusov</a:t>
            </a:r>
          </a:p>
        </p:txBody>
      </p:sp>
      <p:pic>
        <p:nvPicPr>
          <p:cNvPr id="7" name="Označba mesta vsebine 6" descr="Slika, ki vsebuje besede notranji&#10;&#10;Opis je samodejno ustvarjen">
            <a:extLst>
              <a:ext uri="{FF2B5EF4-FFF2-40B4-BE49-F238E27FC236}">
                <a16:creationId xmlns:a16="http://schemas.microsoft.com/office/drawing/2014/main" xmlns="" id="{5F1FC5D5-FF3A-9BDA-41DC-B1C27A8E0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71" y="238787"/>
            <a:ext cx="3115143" cy="2339667"/>
          </a:xfrm>
        </p:spPr>
      </p:pic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AC80C5BB-FF33-D2AE-00A3-A3225724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15</a:t>
            </a:fld>
            <a:endParaRPr lang="sl-SI"/>
          </a:p>
        </p:txBody>
      </p:sp>
      <p:pic>
        <p:nvPicPr>
          <p:cNvPr id="14" name="Označba mesta vsebine 13" descr="Slika, ki vsebuje besede notranji&#10;&#10;Opis je samodejno ustvarjen">
            <a:extLst>
              <a:ext uri="{FF2B5EF4-FFF2-40B4-BE49-F238E27FC236}">
                <a16:creationId xmlns:a16="http://schemas.microsoft.com/office/drawing/2014/main" xmlns="" id="{1F75FC63-525E-C225-AC42-37A2ED0BA27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76" y="3645024"/>
            <a:ext cx="2742874" cy="2059234"/>
          </a:xfrm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7F5F2E76-6430-7C34-8BA7-DCE8121F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pic>
        <p:nvPicPr>
          <p:cNvPr id="9" name="Slika 8" descr="Slika, ki vsebuje besede notranji&#10;&#10;Opis je samodejno ustvarjen">
            <a:extLst>
              <a:ext uri="{FF2B5EF4-FFF2-40B4-BE49-F238E27FC236}">
                <a16:creationId xmlns:a16="http://schemas.microsoft.com/office/drawing/2014/main" xmlns="" id="{16BF56EB-BD60-D258-72A5-DD01AEA72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6" y="2132856"/>
            <a:ext cx="1710620" cy="2278199"/>
          </a:xfrm>
          <a:prstGeom prst="rect">
            <a:avLst/>
          </a:prstGeom>
        </p:spPr>
      </p:pic>
      <p:pic>
        <p:nvPicPr>
          <p:cNvPr id="11" name="Slika 10" descr="Slika, ki vsebuje besede notranji, posteljnina, tkanina, nekaj&#10;&#10;Opis je samodejno ustvarjen">
            <a:extLst>
              <a:ext uri="{FF2B5EF4-FFF2-40B4-BE49-F238E27FC236}">
                <a16:creationId xmlns:a16="http://schemas.microsoft.com/office/drawing/2014/main" xmlns="" id="{EBF87753-A69F-7DDC-5B37-378539341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6" y="4490641"/>
            <a:ext cx="1669218" cy="2223612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xmlns="" id="{281687B5-DA0F-454A-1616-9BBD46478443}"/>
              </a:ext>
            </a:extLst>
          </p:cNvPr>
          <p:cNvSpPr txBox="1"/>
          <p:nvPr/>
        </p:nvSpPr>
        <p:spPr>
          <a:xfrm>
            <a:off x="2123728" y="2204864"/>
            <a:ext cx="43204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ustanovljen 1956.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upravlja ga nacionalna knjižnica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  <a:hlinkClick r:id="rId6"/>
              </a:rPr>
              <a:t>zbirka</a:t>
            </a:r>
            <a:r>
              <a:rPr lang="sl-SI" sz="2800" dirty="0">
                <a:latin typeface="+mn-lt"/>
              </a:rPr>
              <a:t> več kot 250 zgodovinskih globusov in astronomskih orodij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baročna palača </a:t>
            </a:r>
            <a:r>
              <a:rPr lang="sl-SI" sz="2800" dirty="0" err="1">
                <a:latin typeface="+mn-lt"/>
              </a:rPr>
              <a:t>Mollard</a:t>
            </a:r>
            <a:r>
              <a:rPr lang="sl-SI" sz="2800" dirty="0">
                <a:latin typeface="+mn-lt"/>
              </a:rPr>
              <a:t> iz 17. stol.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CB9921B7-BAED-D8A1-FD40-C1B6CFDE4EC5}"/>
              </a:ext>
            </a:extLst>
          </p:cNvPr>
          <p:cNvSpPr txBox="1"/>
          <p:nvPr/>
        </p:nvSpPr>
        <p:spPr>
          <a:xfrm>
            <a:off x="7236296" y="2989435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391072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Podobe Dunaja </a:t>
            </a:r>
            <a:r>
              <a:rPr lang="sl-SI" sz="1800" dirty="0"/>
              <a:t>(1)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017713"/>
            <a:ext cx="8271520" cy="4114800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Trg Marije Terezije</a:t>
            </a:r>
          </a:p>
          <a:p>
            <a:r>
              <a:rPr lang="sl-SI" sz="2800" dirty="0"/>
              <a:t>Ljudski park</a:t>
            </a:r>
          </a:p>
          <a:p>
            <a:r>
              <a:rPr lang="sl-SI" sz="2800" dirty="0" err="1"/>
              <a:t>Hofburg</a:t>
            </a:r>
            <a:r>
              <a:rPr lang="sl-SI" sz="2800" dirty="0"/>
              <a:t> (zimska rezidenca          Habsburžanov)</a:t>
            </a:r>
          </a:p>
          <a:p>
            <a:r>
              <a:rPr lang="sl-SI" sz="2800" dirty="0" err="1"/>
              <a:t>Belvedere</a:t>
            </a:r>
            <a:endParaRPr lang="sl-SI" sz="2800" dirty="0"/>
          </a:p>
          <a:p>
            <a:r>
              <a:rPr lang="sl-SI" sz="2800" dirty="0"/>
              <a:t>Štefanov trg</a:t>
            </a:r>
          </a:p>
          <a:p>
            <a:r>
              <a:rPr lang="sl-SI" sz="2800" dirty="0"/>
              <a:t>palača </a:t>
            </a:r>
            <a:r>
              <a:rPr lang="sl-SI" sz="2800" dirty="0" err="1"/>
              <a:t>Shoenbrunn</a:t>
            </a:r>
            <a:r>
              <a:rPr lang="sl-SI" sz="2800" dirty="0"/>
              <a:t> (poletna                rezidenca Habsburžanov) z vrtovi,         </a:t>
            </a:r>
            <a:r>
              <a:rPr lang="sl-SI" sz="2800" dirty="0" err="1"/>
              <a:t>Gloriette</a:t>
            </a:r>
            <a:endParaRPr lang="sl-SI" sz="2800" dirty="0"/>
          </a:p>
          <a:p>
            <a:endParaRPr lang="sl-SI" dirty="0"/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08D1A7DD-FB0F-FAE1-D7C2-47562734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C054811D-D9CC-DC97-F0DE-354899C4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16</a:t>
            </a:fld>
            <a:endParaRPr lang="sl-SI"/>
          </a:p>
        </p:txBody>
      </p:sp>
      <p:pic>
        <p:nvPicPr>
          <p:cNvPr id="7" name="Slika 6" descr="Slika, ki vsebuje besede nebo, zunanje, cesta, ljudje&#10;&#10;Opis je samodejno ustvarjen">
            <a:extLst>
              <a:ext uri="{FF2B5EF4-FFF2-40B4-BE49-F238E27FC236}">
                <a16:creationId xmlns:a16="http://schemas.microsoft.com/office/drawing/2014/main" xmlns="" id="{AB382025-B7EC-8868-7574-480319AB4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66" y="4430664"/>
            <a:ext cx="1675009" cy="2016224"/>
          </a:xfrm>
          <a:prstGeom prst="rect">
            <a:avLst/>
          </a:prstGeom>
        </p:spPr>
      </p:pic>
      <p:pic>
        <p:nvPicPr>
          <p:cNvPr id="9" name="Slika 8" descr="Slika, ki vsebuje besede stavba, blok&#10;&#10;Opis je samodejno ustvarjen">
            <a:extLst>
              <a:ext uri="{FF2B5EF4-FFF2-40B4-BE49-F238E27FC236}">
                <a16:creationId xmlns:a16="http://schemas.microsoft.com/office/drawing/2014/main" xmlns="" id="{A99C95EA-1491-5899-39E6-7F7166962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44" y="457319"/>
            <a:ext cx="1782507" cy="2374049"/>
          </a:xfrm>
          <a:prstGeom prst="rect">
            <a:avLst/>
          </a:prstGeom>
        </p:spPr>
      </p:pic>
      <p:pic>
        <p:nvPicPr>
          <p:cNvPr id="11" name="Slika 10" descr="Slika, ki vsebuje besede notranji&#10;&#10;Opis je samodejno ustvarjen">
            <a:extLst>
              <a:ext uri="{FF2B5EF4-FFF2-40B4-BE49-F238E27FC236}">
                <a16:creationId xmlns:a16="http://schemas.microsoft.com/office/drawing/2014/main" xmlns="" id="{3F1281F7-6B13-0816-4E40-970FF30028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9" y="1407874"/>
            <a:ext cx="1895806" cy="1423494"/>
          </a:xfrm>
          <a:prstGeom prst="rect">
            <a:avLst/>
          </a:prstGeom>
        </p:spPr>
      </p:pic>
      <p:pic>
        <p:nvPicPr>
          <p:cNvPr id="13" name="Slika 12" descr="Slika, ki vsebuje besede stavba, zunanje, kamen, vladna stavba&#10;&#10;Opis je samodejno ustvarjen">
            <a:extLst>
              <a:ext uri="{FF2B5EF4-FFF2-40B4-BE49-F238E27FC236}">
                <a16:creationId xmlns:a16="http://schemas.microsoft.com/office/drawing/2014/main" xmlns="" id="{B78F9C76-C379-E416-2CD6-B30D846B0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96" y="3062039"/>
            <a:ext cx="1675010" cy="12575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367E9058-B4F0-BF37-F9E9-211D334B059E}"/>
              </a:ext>
            </a:extLst>
          </p:cNvPr>
          <p:cNvSpPr txBox="1"/>
          <p:nvPr/>
        </p:nvSpPr>
        <p:spPr>
          <a:xfrm flipH="1">
            <a:off x="5981095" y="3116050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052E185-032D-ECB1-B5B2-EE4F7DB7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126455"/>
          </a:xfrm>
        </p:spPr>
        <p:txBody>
          <a:bodyPr/>
          <a:lstStyle/>
          <a:p>
            <a:r>
              <a:rPr lang="sl-SI" dirty="0"/>
              <a:t>Podobe Dunaja </a:t>
            </a:r>
            <a:r>
              <a:rPr lang="sl-SI" sz="1800" dirty="0"/>
              <a:t>(2)</a:t>
            </a:r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0DFA5472-D927-4B86-3A1A-6CC98840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548F6D95-93A5-96A0-7E58-EA0E16C6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17</a:t>
            </a:fld>
            <a:endParaRPr lang="sl-SI"/>
          </a:p>
        </p:txBody>
      </p:sp>
      <p:pic>
        <p:nvPicPr>
          <p:cNvPr id="6" name="Označba mesta vsebine 7" descr="Slika, ki vsebuje besede nebo, zunanje, prst, kamen&#10;&#10;Opis je samodejno ustvarjen">
            <a:extLst>
              <a:ext uri="{FF2B5EF4-FFF2-40B4-BE49-F238E27FC236}">
                <a16:creationId xmlns:a16="http://schemas.microsoft.com/office/drawing/2014/main" xmlns="" id="{DCF13441-97A3-D6B8-6FB3-26E17F6F3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23" y="1268760"/>
            <a:ext cx="3316652" cy="2487489"/>
          </a:xfrm>
        </p:spPr>
      </p:pic>
      <p:pic>
        <p:nvPicPr>
          <p:cNvPr id="8" name="Slika 7" descr="Slika, ki vsebuje besede stavba, nebo, zunanje, hiša&#10;&#10;Opis je samodejno ustvarjen">
            <a:extLst>
              <a:ext uri="{FF2B5EF4-FFF2-40B4-BE49-F238E27FC236}">
                <a16:creationId xmlns:a16="http://schemas.microsoft.com/office/drawing/2014/main" xmlns="" id="{B1200862-5F43-EDD4-6718-EA72D0E38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87" y="2045356"/>
            <a:ext cx="2603442" cy="1952581"/>
          </a:xfrm>
          <a:prstGeom prst="rect">
            <a:avLst/>
          </a:prstGeom>
        </p:spPr>
      </p:pic>
      <p:pic>
        <p:nvPicPr>
          <p:cNvPr id="10" name="Slika 9" descr="Slika, ki vsebuje besede vladna stavba, kamen&#10;&#10;Opis je samodejno ustvarjen">
            <a:extLst>
              <a:ext uri="{FF2B5EF4-FFF2-40B4-BE49-F238E27FC236}">
                <a16:creationId xmlns:a16="http://schemas.microsoft.com/office/drawing/2014/main" xmlns="" id="{135B7B18-010C-088C-73C1-3AE9AE9A4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4" y="4131667"/>
            <a:ext cx="1926878" cy="2569171"/>
          </a:xfrm>
          <a:prstGeom prst="rect">
            <a:avLst/>
          </a:prstGeom>
        </p:spPr>
      </p:pic>
      <p:pic>
        <p:nvPicPr>
          <p:cNvPr id="14" name="Slika 13" descr="Slika, ki vsebuje besede zunanje, stavba, kip&#10;&#10;Opis je samodejno ustvarjen">
            <a:extLst>
              <a:ext uri="{FF2B5EF4-FFF2-40B4-BE49-F238E27FC236}">
                <a16:creationId xmlns:a16="http://schemas.microsoft.com/office/drawing/2014/main" xmlns="" id="{7F1E4266-FA8F-A602-CFC3-58214DD13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23" y="3861048"/>
            <a:ext cx="3323861" cy="2492896"/>
          </a:xfrm>
          <a:prstGeom prst="rect">
            <a:avLst/>
          </a:prstGeom>
        </p:spPr>
      </p:pic>
      <p:pic>
        <p:nvPicPr>
          <p:cNvPr id="16" name="Slika 15" descr="Slika, ki vsebuje besede zunanje, trava, nebo, stavba&#10;&#10;Opis je samodejno ustvarjen">
            <a:extLst>
              <a:ext uri="{FF2B5EF4-FFF2-40B4-BE49-F238E27FC236}">
                <a16:creationId xmlns:a16="http://schemas.microsoft.com/office/drawing/2014/main" xmlns="" id="{C41DBC0E-9D02-3BD3-09F9-83A0E089B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07" y="4430053"/>
            <a:ext cx="2603441" cy="1952581"/>
          </a:xfrm>
          <a:prstGeom prst="rect">
            <a:avLst/>
          </a:prstGeom>
        </p:spPr>
      </p:pic>
      <p:pic>
        <p:nvPicPr>
          <p:cNvPr id="3" name="Slika 2" descr="Slika, ki vsebuje besede trava, nebo, stavba, zunanje&#10;&#10;Opis je samodejno ustvarjen">
            <a:extLst>
              <a:ext uri="{FF2B5EF4-FFF2-40B4-BE49-F238E27FC236}">
                <a16:creationId xmlns:a16="http://schemas.microsoft.com/office/drawing/2014/main" xmlns="" id="{AC723D23-1E0D-3526-E05B-E093E12847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4" y="2204864"/>
            <a:ext cx="2175579" cy="1633566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E0031470-FEEC-4185-0049-FBDC603C00FA}"/>
              </a:ext>
            </a:extLst>
          </p:cNvPr>
          <p:cNvSpPr txBox="1"/>
          <p:nvPr/>
        </p:nvSpPr>
        <p:spPr>
          <a:xfrm flipH="1">
            <a:off x="3563888" y="4100279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2921338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D41A680-A216-D23E-5DDF-8DE89B48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14313"/>
            <a:ext cx="7900367" cy="1126455"/>
          </a:xfrm>
        </p:spPr>
        <p:txBody>
          <a:bodyPr/>
          <a:lstStyle/>
          <a:p>
            <a:r>
              <a:rPr lang="sl-SI" dirty="0"/>
              <a:t>Podobe Dunaja </a:t>
            </a:r>
            <a:r>
              <a:rPr lang="sl-SI" sz="1800" dirty="0"/>
              <a:t>(3)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7EDDE862-3974-288E-90CA-8F3B2BC9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3DBF620D-D9E9-F803-E54E-F028B8DC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18</a:t>
            </a:fld>
            <a:endParaRPr lang="sl-SI"/>
          </a:p>
        </p:txBody>
      </p:sp>
      <p:pic>
        <p:nvPicPr>
          <p:cNvPr id="6" name="Slika 5" descr="Slika, ki vsebuje besede oseba, zunanje, nebo, trava&#10;&#10;Opis je samodejno ustvarjen">
            <a:extLst>
              <a:ext uri="{FF2B5EF4-FFF2-40B4-BE49-F238E27FC236}">
                <a16:creationId xmlns:a16="http://schemas.microsoft.com/office/drawing/2014/main" xmlns="" id="{6276D2D2-EC9E-3194-D418-EE567AD6A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16681"/>
            <a:ext cx="2094111" cy="1570583"/>
          </a:xfrm>
          <a:prstGeom prst="rect">
            <a:avLst/>
          </a:prstGeom>
        </p:spPr>
      </p:pic>
      <p:pic>
        <p:nvPicPr>
          <p:cNvPr id="8" name="Slika 7" descr="Slika, ki vsebuje besede oseba, zunanje, trava, ljudje&#10;&#10;Opis je samodejno ustvarjen">
            <a:extLst>
              <a:ext uri="{FF2B5EF4-FFF2-40B4-BE49-F238E27FC236}">
                <a16:creationId xmlns:a16="http://schemas.microsoft.com/office/drawing/2014/main" xmlns="" id="{D12DF02D-1949-954C-CA02-8DFC4BD0A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079674"/>
            <a:ext cx="2279155" cy="1709366"/>
          </a:xfrm>
          <a:prstGeom prst="rect">
            <a:avLst/>
          </a:prstGeom>
        </p:spPr>
      </p:pic>
      <p:pic>
        <p:nvPicPr>
          <p:cNvPr id="12" name="Slika 11" descr="Slika, ki vsebuje besede zunanje, oseba, nebo, trava&#10;&#10;Opis je samodejno ustvarjen">
            <a:extLst>
              <a:ext uri="{FF2B5EF4-FFF2-40B4-BE49-F238E27FC236}">
                <a16:creationId xmlns:a16="http://schemas.microsoft.com/office/drawing/2014/main" xmlns="" id="{35C0EB0A-63EE-CEAD-7E6E-BC973768C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57" y="4817407"/>
            <a:ext cx="2017786" cy="1513340"/>
          </a:xfrm>
          <a:prstGeom prst="rect">
            <a:avLst/>
          </a:prstGeom>
        </p:spPr>
      </p:pic>
      <p:pic>
        <p:nvPicPr>
          <p:cNvPr id="14" name="Slika 13" descr="Slika, ki vsebuje besede nebo, zunanje, oseba, ljudje&#10;&#10;Opis je samodejno ustvarjen">
            <a:extLst>
              <a:ext uri="{FF2B5EF4-FFF2-40B4-BE49-F238E27FC236}">
                <a16:creationId xmlns:a16="http://schemas.microsoft.com/office/drawing/2014/main" xmlns="" id="{DBE25A5B-B193-F3F5-C32D-BF128D52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0" y="4817406"/>
            <a:ext cx="2017787" cy="1513340"/>
          </a:xfrm>
          <a:prstGeom prst="rect">
            <a:avLst/>
          </a:prstGeom>
        </p:spPr>
      </p:pic>
      <p:pic>
        <p:nvPicPr>
          <p:cNvPr id="16" name="Slika 15" descr="Slika, ki vsebuje besede oseba, zunanje, ljudje&#10;&#10;Opis je samodejno ustvarjen">
            <a:extLst>
              <a:ext uri="{FF2B5EF4-FFF2-40B4-BE49-F238E27FC236}">
                <a16:creationId xmlns:a16="http://schemas.microsoft.com/office/drawing/2014/main" xmlns="" id="{75F5D29A-2E40-EE4E-E1E5-328F7C49B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4" y="3864710"/>
            <a:ext cx="2279155" cy="1709366"/>
          </a:xfrm>
          <a:prstGeom prst="rect">
            <a:avLst/>
          </a:prstGeom>
        </p:spPr>
      </p:pic>
      <p:pic>
        <p:nvPicPr>
          <p:cNvPr id="18" name="Slika 17" descr="Slika, ki vsebuje besede zunanje, nebo, oseba, ljudje&#10;&#10;Opis je samodejno ustvarjen">
            <a:extLst>
              <a:ext uri="{FF2B5EF4-FFF2-40B4-BE49-F238E27FC236}">
                <a16:creationId xmlns:a16="http://schemas.microsoft.com/office/drawing/2014/main" xmlns="" id="{96B4C9A8-AD04-36B4-D825-A92584DC5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18258"/>
            <a:ext cx="2123728" cy="1592796"/>
          </a:xfrm>
          <a:prstGeom prst="rect">
            <a:avLst/>
          </a:prstGeom>
        </p:spPr>
      </p:pic>
      <p:pic>
        <p:nvPicPr>
          <p:cNvPr id="20" name="Slika 19" descr="Slika, ki vsebuje besede drevo, zunanje, rastlina&#10;&#10;Opis je samodejno ustvarjen">
            <a:extLst>
              <a:ext uri="{FF2B5EF4-FFF2-40B4-BE49-F238E27FC236}">
                <a16:creationId xmlns:a16="http://schemas.microsoft.com/office/drawing/2014/main" xmlns="" id="{137D2D92-01DA-718A-6B0E-0F970E149E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384376"/>
            <a:ext cx="1691680" cy="1268760"/>
          </a:xfrm>
          <a:prstGeom prst="rect">
            <a:avLst/>
          </a:prstGeom>
        </p:spPr>
      </p:pic>
      <p:pic>
        <p:nvPicPr>
          <p:cNvPr id="22" name="Slika 21" descr="Slika, ki vsebuje besede nebo, zunanje, stavba, cesta&#10;&#10;Opis je samodejno ustvarjen">
            <a:extLst>
              <a:ext uri="{FF2B5EF4-FFF2-40B4-BE49-F238E27FC236}">
                <a16:creationId xmlns:a16="http://schemas.microsoft.com/office/drawing/2014/main" xmlns="" id="{D8E1BC0E-6997-8857-EC33-866E7CA7F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9" y="5703258"/>
            <a:ext cx="1345884" cy="1009413"/>
          </a:xfrm>
          <a:prstGeom prst="rect">
            <a:avLst/>
          </a:prstGeom>
        </p:spPr>
      </p:pic>
      <p:pic>
        <p:nvPicPr>
          <p:cNvPr id="24" name="Slika 23" descr="Slika, ki vsebuje besede oseba, zunanje, nebo, trava&#10;&#10;Opis je samodejno ustvarjen">
            <a:extLst>
              <a:ext uri="{FF2B5EF4-FFF2-40B4-BE49-F238E27FC236}">
                <a16:creationId xmlns:a16="http://schemas.microsoft.com/office/drawing/2014/main" xmlns="" id="{48DCA969-C47C-026E-6848-37FB1B5CF6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83" y="1894964"/>
            <a:ext cx="3647813" cy="2735860"/>
          </a:xfrm>
          <a:prstGeom prst="rect">
            <a:avLst/>
          </a:prstGeom>
        </p:spPr>
      </p:pic>
      <p:pic>
        <p:nvPicPr>
          <p:cNvPr id="26" name="Slika 25" descr="Slika, ki vsebuje besede zunanje, nebo, kamen, obok&#10;&#10;Opis je samodejno ustvarjen">
            <a:extLst>
              <a:ext uri="{FF2B5EF4-FFF2-40B4-BE49-F238E27FC236}">
                <a16:creationId xmlns:a16="http://schemas.microsoft.com/office/drawing/2014/main" xmlns="" id="{C57B0209-6023-6E7D-A9E1-BE584C4FDD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43" y="92236"/>
            <a:ext cx="2987824" cy="1680651"/>
          </a:xfrm>
          <a:prstGeom prst="rect">
            <a:avLst/>
          </a:prstGeom>
        </p:spPr>
      </p:pic>
      <p:sp>
        <p:nvSpPr>
          <p:cNvPr id="27" name="PoljeZBesedilom 26">
            <a:extLst>
              <a:ext uri="{FF2B5EF4-FFF2-40B4-BE49-F238E27FC236}">
                <a16:creationId xmlns:a16="http://schemas.microsoft.com/office/drawing/2014/main" xmlns="" id="{38B318C6-C085-4714-7A37-95FF4FE11D6D}"/>
              </a:ext>
            </a:extLst>
          </p:cNvPr>
          <p:cNvSpPr txBox="1"/>
          <p:nvPr/>
        </p:nvSpPr>
        <p:spPr>
          <a:xfrm flipH="1">
            <a:off x="0" y="6074361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</p:spTree>
    <p:extLst>
      <p:ext uri="{BB962C8B-B14F-4D97-AF65-F5344CB8AC3E}">
        <p14:creationId xmlns:p14="http://schemas.microsoft.com/office/powerpoint/2010/main" val="221305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493F5A-0265-68E6-3C71-72AB639C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14314"/>
            <a:ext cx="7900367" cy="910430"/>
          </a:xfrm>
        </p:spPr>
        <p:txBody>
          <a:bodyPr/>
          <a:lstStyle/>
          <a:p>
            <a:r>
              <a:rPr lang="sl-SI" dirty="0"/>
              <a:t>Podobe Dunaja </a:t>
            </a:r>
            <a:r>
              <a:rPr lang="sl-SI" sz="1800" dirty="0"/>
              <a:t>(4)</a:t>
            </a:r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D9576F39-6B7B-3E14-5933-CB8E910E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5C1D9582-5498-A501-BFFA-13EB8DAE6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19</a:t>
            </a:fld>
            <a:endParaRPr lang="sl-SI"/>
          </a:p>
        </p:txBody>
      </p:sp>
      <p:pic>
        <p:nvPicPr>
          <p:cNvPr id="6" name="Slika 5" descr="Slika, ki vsebuje besede trava, zunanje, nebo&#10;&#10;Opis je samodejno ustvarjen">
            <a:extLst>
              <a:ext uri="{FF2B5EF4-FFF2-40B4-BE49-F238E27FC236}">
                <a16:creationId xmlns:a16="http://schemas.microsoft.com/office/drawing/2014/main" xmlns="" id="{BACFEABE-0D0F-81D6-1F89-EC7DF9684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03" y="138549"/>
            <a:ext cx="2547872" cy="1988840"/>
          </a:xfrm>
          <a:prstGeom prst="rect">
            <a:avLst/>
          </a:prstGeom>
        </p:spPr>
      </p:pic>
      <p:pic>
        <p:nvPicPr>
          <p:cNvPr id="8" name="Slika 7" descr="Slika, ki vsebuje besede stavba, zunanje, nebo, mesto čaščenja&#10;&#10;Opis je samodejno ustvarjen">
            <a:extLst>
              <a:ext uri="{FF2B5EF4-FFF2-40B4-BE49-F238E27FC236}">
                <a16:creationId xmlns:a16="http://schemas.microsoft.com/office/drawing/2014/main" xmlns="" id="{A781DA67-E937-1142-7866-FFD555A69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4223"/>
            <a:ext cx="1710620" cy="2278199"/>
          </a:xfrm>
          <a:prstGeom prst="rect">
            <a:avLst/>
          </a:prstGeom>
        </p:spPr>
      </p:pic>
      <p:pic>
        <p:nvPicPr>
          <p:cNvPr id="10" name="Slika 9" descr="Slika, ki vsebuje besede nebo, zunanje, prst, ljudje&#10;&#10;Opis je samodejno ustvarjen">
            <a:extLst>
              <a:ext uri="{FF2B5EF4-FFF2-40B4-BE49-F238E27FC236}">
                <a16:creationId xmlns:a16="http://schemas.microsoft.com/office/drawing/2014/main" xmlns="" id="{33540F22-4306-0F0F-B0C5-35FA87A19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09" y="3454726"/>
            <a:ext cx="1620929" cy="1217071"/>
          </a:xfrm>
          <a:prstGeom prst="rect">
            <a:avLst/>
          </a:prstGeom>
        </p:spPr>
      </p:pic>
      <p:pic>
        <p:nvPicPr>
          <p:cNvPr id="12" name="Slika 11" descr="Slika, ki vsebuje besede preslikava&#10;&#10;Opis je samodejno ustvarjen">
            <a:extLst>
              <a:ext uri="{FF2B5EF4-FFF2-40B4-BE49-F238E27FC236}">
                <a16:creationId xmlns:a16="http://schemas.microsoft.com/office/drawing/2014/main" xmlns="" id="{6A01711E-5089-A5D2-E5BB-8F03A89F4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00" y="1412776"/>
            <a:ext cx="1494596" cy="1990499"/>
          </a:xfrm>
          <a:prstGeom prst="rect">
            <a:avLst/>
          </a:prstGeom>
        </p:spPr>
      </p:pic>
      <p:pic>
        <p:nvPicPr>
          <p:cNvPr id="14" name="Slika 13" descr="Slika, ki vsebuje besede trava, zunanje, rastlina, vrt&#10;&#10;Opis je samodejno ustvarjen">
            <a:extLst>
              <a:ext uri="{FF2B5EF4-FFF2-40B4-BE49-F238E27FC236}">
                <a16:creationId xmlns:a16="http://schemas.microsoft.com/office/drawing/2014/main" xmlns="" id="{2A8987B3-7C17-EEA4-D57E-70724D541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1" y="1357583"/>
            <a:ext cx="2406597" cy="1806988"/>
          </a:xfrm>
          <a:prstGeom prst="rect">
            <a:avLst/>
          </a:prstGeom>
        </p:spPr>
      </p:pic>
      <p:pic>
        <p:nvPicPr>
          <p:cNvPr id="16" name="Slika 15" descr="Slika, ki vsebuje besede drevo, zunanje, rastlina, gozd&#10;&#10;Opis je samodejno ustvarjen">
            <a:extLst>
              <a:ext uri="{FF2B5EF4-FFF2-40B4-BE49-F238E27FC236}">
                <a16:creationId xmlns:a16="http://schemas.microsoft.com/office/drawing/2014/main" xmlns="" id="{46DCFDCE-856F-0B70-9A0C-F565E8BC1E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39" y="2318254"/>
            <a:ext cx="2547872" cy="1913117"/>
          </a:xfrm>
          <a:prstGeom prst="rect">
            <a:avLst/>
          </a:prstGeom>
        </p:spPr>
      </p:pic>
      <p:pic>
        <p:nvPicPr>
          <p:cNvPr id="18" name="Slika 17" descr="Slika, ki vsebuje besede trava, zunanje, voda, stavba&#10;&#10;Opis je samodejno ustvarjen">
            <a:extLst>
              <a:ext uri="{FF2B5EF4-FFF2-40B4-BE49-F238E27FC236}">
                <a16:creationId xmlns:a16="http://schemas.microsoft.com/office/drawing/2014/main" xmlns="" id="{668C10D1-2B7E-BA20-16BD-04680F6424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27" y="4392422"/>
            <a:ext cx="2547884" cy="1913117"/>
          </a:xfrm>
          <a:prstGeom prst="rect">
            <a:avLst/>
          </a:prstGeom>
        </p:spPr>
      </p:pic>
      <p:pic>
        <p:nvPicPr>
          <p:cNvPr id="20" name="Slika 19" descr="Slika, ki vsebuje besede nebo, zunanje, stavba, staro&#10;&#10;Opis je samodejno ustvarjen">
            <a:extLst>
              <a:ext uri="{FF2B5EF4-FFF2-40B4-BE49-F238E27FC236}">
                <a16:creationId xmlns:a16="http://schemas.microsoft.com/office/drawing/2014/main" xmlns="" id="{E4BF933C-B53B-0C42-813A-4ACB6A4101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11" y="3313195"/>
            <a:ext cx="2406597" cy="1806733"/>
          </a:xfrm>
          <a:prstGeom prst="rect">
            <a:avLst/>
          </a:prstGeom>
        </p:spPr>
      </p:pic>
      <p:pic>
        <p:nvPicPr>
          <p:cNvPr id="22" name="Slika 21" descr="Slika, ki vsebuje besede nebo, zunanje, cesta, narava&#10;&#10;Opis je samodejno ustvarjen">
            <a:extLst>
              <a:ext uri="{FF2B5EF4-FFF2-40B4-BE49-F238E27FC236}">
                <a16:creationId xmlns:a16="http://schemas.microsoft.com/office/drawing/2014/main" xmlns="" id="{723A4D72-A2DB-DE89-9F48-780D29D93A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1" y="4781873"/>
            <a:ext cx="2407146" cy="1806733"/>
          </a:xfrm>
          <a:prstGeom prst="rect">
            <a:avLst/>
          </a:prstGeom>
        </p:spPr>
      </p:pic>
      <p:pic>
        <p:nvPicPr>
          <p:cNvPr id="24" name="Slika 23" descr="Slika, ki vsebuje besede rastlina, roža, vrtnica, zapri&#10;&#10;Opis je samodejno ustvarjen">
            <a:extLst>
              <a:ext uri="{FF2B5EF4-FFF2-40B4-BE49-F238E27FC236}">
                <a16:creationId xmlns:a16="http://schemas.microsoft.com/office/drawing/2014/main" xmlns="" id="{9F82C347-F2BE-71C7-E8DE-E201339482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90" y="5255851"/>
            <a:ext cx="1432813" cy="1075849"/>
          </a:xfrm>
          <a:prstGeom prst="rect">
            <a:avLst/>
          </a:prstGeom>
        </p:spPr>
      </p:pic>
      <p:pic>
        <p:nvPicPr>
          <p:cNvPr id="26" name="Slika 25" descr="Slika, ki vsebuje besede nebo, zunanje, dan&#10;&#10;Opis je samodejno ustvarjen">
            <a:extLst>
              <a:ext uri="{FF2B5EF4-FFF2-40B4-BE49-F238E27FC236}">
                <a16:creationId xmlns:a16="http://schemas.microsoft.com/office/drawing/2014/main" xmlns="" id="{30E4B811-F600-A4F2-756D-3FEB179CBE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09" y="5222570"/>
            <a:ext cx="1474445" cy="1107030"/>
          </a:xfrm>
          <a:prstGeom prst="rect">
            <a:avLst/>
          </a:prstGeom>
        </p:spPr>
      </p:pic>
      <p:sp>
        <p:nvSpPr>
          <p:cNvPr id="27" name="PoljeZBesedilom 26">
            <a:extLst>
              <a:ext uri="{FF2B5EF4-FFF2-40B4-BE49-F238E27FC236}">
                <a16:creationId xmlns:a16="http://schemas.microsoft.com/office/drawing/2014/main" xmlns="" id="{5D42562C-C27D-F283-F58F-6B575DF8EE73}"/>
              </a:ext>
            </a:extLst>
          </p:cNvPr>
          <p:cNvSpPr txBox="1"/>
          <p:nvPr/>
        </p:nvSpPr>
        <p:spPr>
          <a:xfrm flipH="1">
            <a:off x="2527859" y="4807720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297039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516E08-DCEC-2582-F1B3-5C37A78E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Vsebina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106F87B6-B0AE-7BE2-C21C-61F440CA9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576" y="2204863"/>
            <a:ext cx="5904656" cy="3927649"/>
          </a:xfrm>
        </p:spPr>
        <p:txBody>
          <a:bodyPr/>
          <a:lstStyle/>
          <a:p>
            <a:r>
              <a:rPr lang="sl-SI" dirty="0"/>
              <a:t>Knjižnice Dunaja (</a:t>
            </a:r>
            <a:r>
              <a:rPr lang="sl-SI" dirty="0" err="1"/>
              <a:t>B</a:t>
            </a:r>
            <a:r>
              <a:rPr lang="sl-SI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üchereinen</a:t>
            </a:r>
            <a:r>
              <a:rPr lang="sl-S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Wien)</a:t>
            </a:r>
          </a:p>
          <a:p>
            <a:r>
              <a:rPr lang="sl-SI" dirty="0"/>
              <a:t>Knjižnice Dunaja: Glavna knjižnica</a:t>
            </a:r>
          </a:p>
          <a:p>
            <a:r>
              <a:rPr lang="sl-SI" dirty="0"/>
              <a:t>Muzej globusov</a:t>
            </a:r>
          </a:p>
          <a:p>
            <a:r>
              <a:rPr lang="sl-SI" dirty="0"/>
              <a:t>podobe Dunaja</a:t>
            </a:r>
          </a:p>
          <a:p>
            <a:r>
              <a:rPr lang="sl-SI" dirty="0"/>
              <a:t>Knjižnica samostana Admont</a:t>
            </a:r>
          </a:p>
          <a:p>
            <a:endParaRPr lang="sl-SI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2B2E42DF-848E-F6E7-D214-C96C6CB8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1FC747ED-6E8C-70A5-20F1-F80C6AF0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F58EA-A2D5-40BA-ABA8-5645CB0A6529}" type="slidenum">
              <a:rPr lang="sl-SI" smtClean="0"/>
              <a:pPr/>
              <a:t>2</a:t>
            </a:fld>
            <a:endParaRPr lang="sl-SI"/>
          </a:p>
        </p:txBody>
      </p:sp>
      <p:pic>
        <p:nvPicPr>
          <p:cNvPr id="8" name="Označba mesta vsebine 7" descr="Slika, ki vsebuje besede oseba, strop, ljudje, skupina&#10;&#10;Opis je samodejno ustvarjen">
            <a:extLst>
              <a:ext uri="{FF2B5EF4-FFF2-40B4-BE49-F238E27FC236}">
                <a16:creationId xmlns:a16="http://schemas.microsoft.com/office/drawing/2014/main" xmlns="" id="{8F8F3175-8CA4-54F6-B6D7-AFC8ACF74B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89039"/>
            <a:ext cx="3234569" cy="2425927"/>
          </a:xfr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864225D6-5780-DC04-2404-1B5E6378E039}"/>
              </a:ext>
            </a:extLst>
          </p:cNvPr>
          <p:cNvSpPr txBox="1"/>
          <p:nvPr/>
        </p:nvSpPr>
        <p:spPr>
          <a:xfrm>
            <a:off x="7596336" y="3436149"/>
            <a:ext cx="170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</p:spTree>
    <p:extLst>
      <p:ext uri="{BB962C8B-B14F-4D97-AF65-F5344CB8AC3E}">
        <p14:creationId xmlns:p14="http://schemas.microsoft.com/office/powerpoint/2010/main" val="215169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548680"/>
            <a:ext cx="7793037" cy="1127720"/>
          </a:xfrm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Knjižnica samostana Admont </a:t>
            </a:r>
            <a:r>
              <a:rPr lang="sl-SI" sz="1800" dirty="0"/>
              <a:t>(1)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52178"/>
            <a:ext cx="8487544" cy="4280335"/>
          </a:xfrm>
          <a:noFill/>
          <a:ln/>
        </p:spPr>
        <p:txBody>
          <a:bodyPr lIns="182562" tIns="46037" rIns="182562" bIns="46037"/>
          <a:lstStyle/>
          <a:p>
            <a:r>
              <a:rPr lang="sl-SI" dirty="0"/>
              <a:t>benediktinski </a:t>
            </a:r>
            <a:r>
              <a:rPr lang="sl-SI" dirty="0">
                <a:hlinkClick r:id="rId2"/>
              </a:rPr>
              <a:t>samostan</a:t>
            </a:r>
            <a:r>
              <a:rPr lang="sl-SI" dirty="0"/>
              <a:t> ob reki Aniži, ustanovljen 1074., posvečen sv. Blažu </a:t>
            </a:r>
          </a:p>
          <a:p>
            <a:r>
              <a:rPr lang="sl-SI" dirty="0"/>
              <a:t>največja in najbolj dragocena  samostanska knjižnica na svetu</a:t>
            </a:r>
          </a:p>
          <a:p>
            <a:r>
              <a:rPr lang="sl-SI" dirty="0"/>
              <a:t>knjižnična dvorana dokončana 1776.</a:t>
            </a:r>
          </a:p>
          <a:p>
            <a:r>
              <a:rPr lang="sl-SI" dirty="0"/>
              <a:t>arhitekt 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Joseph 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Hueber</a:t>
            </a:r>
            <a:endParaRPr lang="sl-SI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dol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žina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70 m,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šir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14 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m, višina 1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metrov</a:t>
            </a:r>
            <a:endParaRPr lang="sl-SI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sl-SI" dirty="0">
                <a:solidFill>
                  <a:srgbClr val="202122"/>
                </a:solidFill>
                <a:latin typeface="Arial" panose="020B0604020202020204" pitchFamily="34" charset="0"/>
              </a:rPr>
              <a:t>pozno-baročni stil, navdih: razsvetljenstvo</a:t>
            </a:r>
            <a:endParaRPr lang="sl-SI" dirty="0"/>
          </a:p>
          <a:p>
            <a:endParaRPr lang="sl-SI" dirty="0"/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D3751723-947D-048A-45D0-190523B0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8B0685BC-45AF-710A-3291-6EA88923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20</a:t>
            </a:fld>
            <a:endParaRPr lang="sl-SI"/>
          </a:p>
        </p:txBody>
      </p:sp>
      <p:pic>
        <p:nvPicPr>
          <p:cNvPr id="5" name="Slika 4" descr="Slika, ki vsebuje besede besedilo, trava, drevo, zunanje&#10;&#10;Opis je samodejno ustvarjen">
            <a:extLst>
              <a:ext uri="{FF2B5EF4-FFF2-40B4-BE49-F238E27FC236}">
                <a16:creationId xmlns:a16="http://schemas.microsoft.com/office/drawing/2014/main" xmlns="" id="{95E4016E-21FB-F362-E660-9CFDCA3AB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20" y="3140968"/>
            <a:ext cx="1567980" cy="208823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C57D6514-2AFA-78CF-F3B9-7497AD7AFE9D}"/>
              </a:ext>
            </a:extLst>
          </p:cNvPr>
          <p:cNvSpPr txBox="1"/>
          <p:nvPr/>
        </p:nvSpPr>
        <p:spPr>
          <a:xfrm flipH="1">
            <a:off x="8028384" y="2812971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5D08F2B-7403-5ECB-4957-496A4CFE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126455"/>
          </a:xfrm>
        </p:spPr>
        <p:txBody>
          <a:bodyPr/>
          <a:lstStyle/>
          <a:p>
            <a:r>
              <a:rPr lang="sl-SI" dirty="0"/>
              <a:t>Knjižnica samostana Admont </a:t>
            </a:r>
            <a:r>
              <a:rPr lang="sl-SI" sz="1800" dirty="0"/>
              <a:t>(2)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A5D8DA53-5DA2-3223-364E-5EB9F9B45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844824"/>
            <a:ext cx="8415536" cy="4287689"/>
          </a:xfrm>
        </p:spPr>
        <p:txBody>
          <a:bodyPr/>
          <a:lstStyle/>
          <a:p>
            <a:r>
              <a:rPr lang="sl-SI" dirty="0"/>
              <a:t>strop – 7 kupol, freske 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Bartolomea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Altomonteja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svetloba – 48 oken</a:t>
            </a:r>
          </a:p>
          <a:p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skulpture Josepha </a:t>
            </a:r>
            <a:r>
              <a:rPr lang="sl-SI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Stammla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(Štiri zadnje stvari)</a:t>
            </a:r>
            <a:endParaRPr lang="sl-SI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sl-SI" dirty="0">
                <a:solidFill>
                  <a:srgbClr val="202122"/>
                </a:solidFill>
                <a:latin typeface="Arial" panose="020B0604020202020204" pitchFamily="34" charset="0"/>
              </a:rPr>
              <a:t>v dvorani c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ca. 70.000 </a:t>
            </a:r>
            <a:r>
              <a:rPr lang="sl-SI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enot gradiva; </a:t>
            </a:r>
            <a:r>
              <a:rPr lang="sl-SI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več kot 1400 rokopisov in 530 inkunabul</a:t>
            </a:r>
          </a:p>
          <a:p>
            <a:r>
              <a:rPr lang="sl-SI" dirty="0">
                <a:solidFill>
                  <a:srgbClr val="202122"/>
                </a:solidFill>
                <a:latin typeface="Arial" panose="020B0604020202020204" pitchFamily="34" charset="0"/>
              </a:rPr>
              <a:t>samostanska knjižnica sicer več kot 200.000 enot gradiva</a:t>
            </a:r>
            <a:endParaRPr lang="sl-SI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D471509F-0F18-1B8A-38C7-4684A9D9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C5841009-74A1-BEF3-6699-A80F6934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9809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13EC7FA-46C2-627C-7E2E-69B4F937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054447"/>
          </a:xfrm>
        </p:spPr>
        <p:txBody>
          <a:bodyPr/>
          <a:lstStyle/>
          <a:p>
            <a:r>
              <a:rPr lang="sl-SI" dirty="0"/>
              <a:t>Knjižnica samostana Admont </a:t>
            </a:r>
            <a:r>
              <a:rPr lang="sl-SI" sz="1800" dirty="0"/>
              <a:t>(3)</a:t>
            </a:r>
            <a:endParaRPr lang="sl-SI" dirty="0"/>
          </a:p>
        </p:txBody>
      </p:sp>
      <p:pic>
        <p:nvPicPr>
          <p:cNvPr id="7" name="Označba mesta vsebine 6" descr="Slika, ki vsebuje besede stavba, pešpot&#10;&#10;Opis je samodejno ustvarjen">
            <a:extLst>
              <a:ext uri="{FF2B5EF4-FFF2-40B4-BE49-F238E27FC236}">
                <a16:creationId xmlns:a16="http://schemas.microsoft.com/office/drawing/2014/main" xmlns="" id="{C98490AC-0D56-4D3E-9262-3611BDD2C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40768"/>
            <a:ext cx="2698320" cy="2023740"/>
          </a:xfrm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07A32B70-D874-44A2-DEC1-62864063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ED834BF5-5CC4-8C81-4CE8-746849EF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22</a:t>
            </a:fld>
            <a:endParaRPr lang="sl-SI"/>
          </a:p>
        </p:txBody>
      </p:sp>
      <p:pic>
        <p:nvPicPr>
          <p:cNvPr id="9" name="Slika 8" descr="Slika, ki vsebuje besede stavba, tla, kamen, razpostavljeno&#10;&#10;Opis je samodejno ustvarjen">
            <a:extLst>
              <a:ext uri="{FF2B5EF4-FFF2-40B4-BE49-F238E27FC236}">
                <a16:creationId xmlns:a16="http://schemas.microsoft.com/office/drawing/2014/main" xmlns="" id="{AD54AE87-11BC-B590-706B-7CD135283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81" y="3493492"/>
            <a:ext cx="2698320" cy="2023740"/>
          </a:xfrm>
          <a:prstGeom prst="rect">
            <a:avLst/>
          </a:prstGeom>
        </p:spPr>
      </p:pic>
      <p:pic>
        <p:nvPicPr>
          <p:cNvPr id="11" name="Slika 10" descr="Slika, ki vsebuje besede trava, drevo, zunanje, rastlina&#10;&#10;Opis je samodejno ustvarjen">
            <a:extLst>
              <a:ext uri="{FF2B5EF4-FFF2-40B4-BE49-F238E27FC236}">
                <a16:creationId xmlns:a16="http://schemas.microsoft.com/office/drawing/2014/main" xmlns="" id="{7BF0AEB6-8C3E-5D6D-1B09-122FDF6A3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559256"/>
            <a:ext cx="2952328" cy="2214246"/>
          </a:xfrm>
          <a:prstGeom prst="rect">
            <a:avLst/>
          </a:prstGeom>
        </p:spPr>
      </p:pic>
      <p:pic>
        <p:nvPicPr>
          <p:cNvPr id="13" name="Slika 12" descr="Slika, ki vsebuje besede trava, nebo, zunanje, stavba&#10;&#10;Opis je samodejno ustvarjen">
            <a:extLst>
              <a:ext uri="{FF2B5EF4-FFF2-40B4-BE49-F238E27FC236}">
                <a16:creationId xmlns:a16="http://schemas.microsoft.com/office/drawing/2014/main" xmlns="" id="{66B6C998-154B-5C91-42E1-35F7EA132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8" y="2028013"/>
            <a:ext cx="2339752" cy="1754814"/>
          </a:xfrm>
          <a:prstGeom prst="rect">
            <a:avLst/>
          </a:prstGeom>
        </p:spPr>
      </p:pic>
      <p:pic>
        <p:nvPicPr>
          <p:cNvPr id="15" name="Slika 14" descr="Slika, ki vsebuje besede notranji, stavba, strop, oltar&#10;&#10;Opis je samodejno ustvarjen">
            <a:extLst>
              <a:ext uri="{FF2B5EF4-FFF2-40B4-BE49-F238E27FC236}">
                <a16:creationId xmlns:a16="http://schemas.microsoft.com/office/drawing/2014/main" xmlns="" id="{6F11B2AA-B70A-CFC8-33B7-A0D265A500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5" y="3960376"/>
            <a:ext cx="2895600" cy="2171700"/>
          </a:xfrm>
          <a:prstGeom prst="rect">
            <a:avLst/>
          </a:prstGeom>
        </p:spPr>
      </p:pic>
      <p:pic>
        <p:nvPicPr>
          <p:cNvPr id="17" name="Slika 16" descr="Slika, ki vsebuje besede tla, notranji, razpostavljeno, pregledovalnik&#10;&#10;Opis je samodejno ustvarjen">
            <a:extLst>
              <a:ext uri="{FF2B5EF4-FFF2-40B4-BE49-F238E27FC236}">
                <a16:creationId xmlns:a16="http://schemas.microsoft.com/office/drawing/2014/main" xmlns="" id="{FAB8925B-A31E-F669-E41F-E7B0C56C81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30" y="4463940"/>
            <a:ext cx="1242983" cy="1657310"/>
          </a:xfrm>
          <a:prstGeom prst="rect">
            <a:avLst/>
          </a:prstGeom>
        </p:spPr>
      </p:pic>
      <p:pic>
        <p:nvPicPr>
          <p:cNvPr id="19" name="Slika 18" descr="Slika, ki vsebuje besede besedilo, stavba&#10;&#10;Opis je samodejno ustvarjen">
            <a:extLst>
              <a:ext uri="{FF2B5EF4-FFF2-40B4-BE49-F238E27FC236}">
                <a16:creationId xmlns:a16="http://schemas.microsoft.com/office/drawing/2014/main" xmlns="" id="{41E737C9-5FAE-3829-3719-D7EB01FBEC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30" y="3960376"/>
            <a:ext cx="1628775" cy="2171700"/>
          </a:xfrm>
          <a:prstGeom prst="rect">
            <a:avLst/>
          </a:prstGeom>
        </p:spPr>
      </p:pic>
      <p:sp>
        <p:nvSpPr>
          <p:cNvPr id="20" name="PoljeZBesedilom 19">
            <a:extLst>
              <a:ext uri="{FF2B5EF4-FFF2-40B4-BE49-F238E27FC236}">
                <a16:creationId xmlns:a16="http://schemas.microsoft.com/office/drawing/2014/main" xmlns="" id="{8D53DB45-7A46-30C0-00CC-93A4638EF3F9}"/>
              </a:ext>
            </a:extLst>
          </p:cNvPr>
          <p:cNvSpPr txBox="1"/>
          <p:nvPr/>
        </p:nvSpPr>
        <p:spPr>
          <a:xfrm flipH="1">
            <a:off x="7980360" y="5646216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N. S.</a:t>
            </a:r>
          </a:p>
        </p:txBody>
      </p:sp>
    </p:spTree>
    <p:extLst>
      <p:ext uri="{BB962C8B-B14F-4D97-AF65-F5344CB8AC3E}">
        <p14:creationId xmlns:p14="http://schemas.microsoft.com/office/powerpoint/2010/main" val="81207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DB55C1-06A5-E9BB-7359-1B43E7A0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009619"/>
          </a:xfrm>
        </p:spPr>
        <p:txBody>
          <a:bodyPr/>
          <a:lstStyle/>
          <a:p>
            <a:r>
              <a:rPr lang="sl-SI" dirty="0"/>
              <a:t>Knjižnica samostana Admont </a:t>
            </a:r>
            <a:r>
              <a:rPr lang="sl-SI" sz="1800" dirty="0"/>
              <a:t>(4)</a:t>
            </a:r>
            <a:endParaRPr lang="sl-SI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CE6A9AF6-A071-1535-2BD4-9CD6D8A6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AD071C6C-0B1B-BDFD-481A-EF9C68B2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2CE6A-FE22-46F9-B702-87583FF8E32E}" type="slidenum">
              <a:rPr lang="sl-SI" smtClean="0"/>
              <a:pPr/>
              <a:t>23</a:t>
            </a:fld>
            <a:endParaRPr lang="sl-SI"/>
          </a:p>
        </p:txBody>
      </p:sp>
      <p:pic>
        <p:nvPicPr>
          <p:cNvPr id="8" name="Slika 7" descr="Slika, ki vsebuje besede drevo, zunanje, trava, rastlina&#10;&#10;Opis je samodejno ustvarjen">
            <a:extLst>
              <a:ext uri="{FF2B5EF4-FFF2-40B4-BE49-F238E27FC236}">
                <a16:creationId xmlns:a16="http://schemas.microsoft.com/office/drawing/2014/main" xmlns="" id="{A57A9F54-57B0-8196-3BBB-7F90C166B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08" y="1372902"/>
            <a:ext cx="3462187" cy="2599136"/>
          </a:xfrm>
          <a:prstGeom prst="rect">
            <a:avLst/>
          </a:prstGeom>
        </p:spPr>
      </p:pic>
      <p:pic>
        <p:nvPicPr>
          <p:cNvPr id="10" name="Slika 9" descr="Slika, ki vsebuje besede drevo, zunanje, nebo, trava&#10;&#10;Opis je samodejno ustvarjen">
            <a:extLst>
              <a:ext uri="{FF2B5EF4-FFF2-40B4-BE49-F238E27FC236}">
                <a16:creationId xmlns:a16="http://schemas.microsoft.com/office/drawing/2014/main" xmlns="" id="{9FB795DD-905B-C589-8F8A-836051270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060848"/>
            <a:ext cx="2592287" cy="1946111"/>
          </a:xfrm>
          <a:prstGeom prst="rect">
            <a:avLst/>
          </a:prstGeom>
        </p:spPr>
      </p:pic>
      <p:pic>
        <p:nvPicPr>
          <p:cNvPr id="12" name="Slika 11" descr="Slika, ki vsebuje besede notranji, stavba, strop&#10;&#10;Opis je samodejno ustvarjen">
            <a:extLst>
              <a:ext uri="{FF2B5EF4-FFF2-40B4-BE49-F238E27FC236}">
                <a16:creationId xmlns:a16="http://schemas.microsoft.com/office/drawing/2014/main" xmlns="" id="{30F5184C-A65D-919C-2B9A-453894A48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97" y="1556793"/>
            <a:ext cx="2662505" cy="1999182"/>
          </a:xfrm>
          <a:prstGeom prst="rect">
            <a:avLst/>
          </a:prstGeom>
        </p:spPr>
      </p:pic>
      <p:pic>
        <p:nvPicPr>
          <p:cNvPr id="14" name="Slika 13" descr="Slika, ki vsebuje besede stavba, strop, mesto čaščenja&#10;&#10;Opis je samodejno ustvarjen">
            <a:extLst>
              <a:ext uri="{FF2B5EF4-FFF2-40B4-BE49-F238E27FC236}">
                <a16:creationId xmlns:a16="http://schemas.microsoft.com/office/drawing/2014/main" xmlns="" id="{E99EF234-4B13-CFE4-8AAB-16E73DE04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4155929"/>
            <a:ext cx="2591825" cy="1946111"/>
          </a:xfrm>
          <a:prstGeom prst="rect">
            <a:avLst/>
          </a:prstGeom>
        </p:spPr>
      </p:pic>
      <p:pic>
        <p:nvPicPr>
          <p:cNvPr id="16" name="Slika 15" descr="Slika, ki vsebuje besede besedilo, polica, knjiga, polno&#10;&#10;Opis je samodejno ustvarjen">
            <a:extLst>
              <a:ext uri="{FF2B5EF4-FFF2-40B4-BE49-F238E27FC236}">
                <a16:creationId xmlns:a16="http://schemas.microsoft.com/office/drawing/2014/main" xmlns="" id="{EC75DFAE-ACD8-581B-613B-872C5E31CB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12" y="3792392"/>
            <a:ext cx="1905000" cy="2537073"/>
          </a:xfrm>
          <a:prstGeom prst="rect">
            <a:avLst/>
          </a:prstGeom>
        </p:spPr>
      </p:pic>
      <p:pic>
        <p:nvPicPr>
          <p:cNvPr id="18" name="Slika 17" descr="Slika, ki vsebuje besede besedilo&#10;&#10;Opis je samodejno ustvarjen">
            <a:extLst>
              <a:ext uri="{FF2B5EF4-FFF2-40B4-BE49-F238E27FC236}">
                <a16:creationId xmlns:a16="http://schemas.microsoft.com/office/drawing/2014/main" xmlns="" id="{4B4D48A1-6BE1-B747-203C-9B304DE677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42" y="4155929"/>
            <a:ext cx="1651269" cy="2199207"/>
          </a:xfrm>
          <a:prstGeom prst="rect">
            <a:avLst/>
          </a:prstGeom>
        </p:spPr>
      </p:pic>
      <p:pic>
        <p:nvPicPr>
          <p:cNvPr id="20" name="Slika 19" descr="Slika, ki vsebuje besede besedilo, knjižnica, soba&#10;&#10;Opis je samodejno ustvarjen">
            <a:extLst>
              <a:ext uri="{FF2B5EF4-FFF2-40B4-BE49-F238E27FC236}">
                <a16:creationId xmlns:a16="http://schemas.microsoft.com/office/drawing/2014/main" xmlns="" id="{AED50A3C-B292-64D5-71E2-2D9FC63D3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88" y="4129756"/>
            <a:ext cx="1651269" cy="2199709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xmlns="" id="{4F63F7E3-9C0F-B334-013A-A43CD11B6F28}"/>
              </a:ext>
            </a:extLst>
          </p:cNvPr>
          <p:cNvSpPr txBox="1"/>
          <p:nvPr/>
        </p:nvSpPr>
        <p:spPr>
          <a:xfrm flipH="1">
            <a:off x="2006356" y="6176597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14022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66FAE21-F341-A3FF-F85A-7E8440CF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103068"/>
          </a:xfrm>
        </p:spPr>
        <p:txBody>
          <a:bodyPr/>
          <a:lstStyle/>
          <a:p>
            <a:r>
              <a:rPr lang="sl-SI" dirty="0"/>
              <a:t>Knjižnica samostana Admont </a:t>
            </a:r>
            <a:r>
              <a:rPr lang="sl-SI" sz="1800" dirty="0"/>
              <a:t>(5)</a:t>
            </a:r>
            <a:endParaRPr lang="sl-SI" dirty="0"/>
          </a:p>
        </p:txBody>
      </p:sp>
      <p:pic>
        <p:nvPicPr>
          <p:cNvPr id="7" name="Označba mesta vsebine 6" descr="Slika, ki vsebuje besede besedilo, tla, notranji&#10;&#10;Opis je samodejno ustvarjen">
            <a:extLst>
              <a:ext uri="{FF2B5EF4-FFF2-40B4-BE49-F238E27FC236}">
                <a16:creationId xmlns:a16="http://schemas.microsoft.com/office/drawing/2014/main" xmlns="" id="{317A5892-90CB-81CF-124B-B277F564C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1" y="4511936"/>
            <a:ext cx="1656866" cy="2206873"/>
          </a:xfrm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DEE01122-9579-A429-4B3E-FE9F8CCC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70A869B1-6649-7286-324F-FF01B5DF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24</a:t>
            </a:fld>
            <a:endParaRPr lang="sl-SI"/>
          </a:p>
        </p:txBody>
      </p:sp>
      <p:pic>
        <p:nvPicPr>
          <p:cNvPr id="9" name="Slika 8" descr="Slika, ki vsebuje besede besedilo, notranji, kamen&#10;&#10;Opis je samodejno ustvarjen">
            <a:extLst>
              <a:ext uri="{FF2B5EF4-FFF2-40B4-BE49-F238E27FC236}">
                <a16:creationId xmlns:a16="http://schemas.microsoft.com/office/drawing/2014/main" xmlns="" id="{F128C28A-369D-8375-231C-D1110E4DC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4" y="1485283"/>
            <a:ext cx="2715791" cy="2039193"/>
          </a:xfrm>
          <a:prstGeom prst="rect">
            <a:avLst/>
          </a:prstGeom>
        </p:spPr>
      </p:pic>
      <p:pic>
        <p:nvPicPr>
          <p:cNvPr id="11" name="Slika 10" descr="Slika, ki vsebuje besede stavba&#10;&#10;Opis je samodejno ustvarjen">
            <a:extLst>
              <a:ext uri="{FF2B5EF4-FFF2-40B4-BE49-F238E27FC236}">
                <a16:creationId xmlns:a16="http://schemas.microsoft.com/office/drawing/2014/main" xmlns="" id="{F96E05DF-D3B1-18F5-641A-7E021DAB7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4" y="3692378"/>
            <a:ext cx="2715791" cy="2039193"/>
          </a:xfrm>
          <a:prstGeom prst="rect">
            <a:avLst/>
          </a:prstGeom>
        </p:spPr>
      </p:pic>
      <p:pic>
        <p:nvPicPr>
          <p:cNvPr id="13" name="Slika 12" descr="Slika, ki vsebuje besede notranji, kamen, oltar&#10;&#10;Opis je samodejno ustvarjen">
            <a:extLst>
              <a:ext uri="{FF2B5EF4-FFF2-40B4-BE49-F238E27FC236}">
                <a16:creationId xmlns:a16="http://schemas.microsoft.com/office/drawing/2014/main" xmlns="" id="{FFE4E7ED-F813-42F2-7E60-D1DF8E6680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53" y="1844824"/>
            <a:ext cx="1941034" cy="2586250"/>
          </a:xfrm>
          <a:prstGeom prst="rect">
            <a:avLst/>
          </a:prstGeom>
        </p:spPr>
      </p:pic>
      <p:pic>
        <p:nvPicPr>
          <p:cNvPr id="16" name="Označba mesta vsebine 5" descr="Slika, ki vsebuje besede besedilo, knjižnica, polica, soba&#10;&#10;Opis je samodejno ustvarjen">
            <a:extLst>
              <a:ext uri="{FF2B5EF4-FFF2-40B4-BE49-F238E27FC236}">
                <a16:creationId xmlns:a16="http://schemas.microsoft.com/office/drawing/2014/main" xmlns="" id="{95C00D77-F2AB-31C0-713B-9A3D71941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195" y="2185616"/>
            <a:ext cx="1608502" cy="21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Slika 17" descr="Slika, ki vsebuje besede stavba, zunanje&#10;&#10;Opis je samodejno ustvarjen">
            <a:extLst>
              <a:ext uri="{FF2B5EF4-FFF2-40B4-BE49-F238E27FC236}">
                <a16:creationId xmlns:a16="http://schemas.microsoft.com/office/drawing/2014/main" xmlns="" id="{98398658-6741-0900-8D0D-CCA9FF961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24" y="1844824"/>
            <a:ext cx="1608502" cy="2142199"/>
          </a:xfrm>
          <a:prstGeom prst="rect">
            <a:avLst/>
          </a:prstGeom>
        </p:spPr>
      </p:pic>
      <p:pic>
        <p:nvPicPr>
          <p:cNvPr id="22" name="Slika 21" descr="Slika, ki vsebuje besede stavba&#10;&#10;Opis je samodejno ustvarjen">
            <a:extLst>
              <a:ext uri="{FF2B5EF4-FFF2-40B4-BE49-F238E27FC236}">
                <a16:creationId xmlns:a16="http://schemas.microsoft.com/office/drawing/2014/main" xmlns="" id="{38E7DF8A-EAF2-75DF-50A9-8C7AF24434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8" y="4326942"/>
            <a:ext cx="1782133" cy="2373896"/>
          </a:xfrm>
          <a:prstGeom prst="rect">
            <a:avLst/>
          </a:prstGeom>
        </p:spPr>
      </p:pic>
      <p:pic>
        <p:nvPicPr>
          <p:cNvPr id="24" name="Slika 23" descr="Slika, ki vsebuje besede tla, notranji, oseba, razpostavljeno&#10;&#10;Opis je samodejno ustvarjen">
            <a:extLst>
              <a:ext uri="{FF2B5EF4-FFF2-40B4-BE49-F238E27FC236}">
                <a16:creationId xmlns:a16="http://schemas.microsoft.com/office/drawing/2014/main" xmlns="" id="{3C48CA3E-8050-A8FD-ADB7-DF035C04D9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32" y="4619757"/>
            <a:ext cx="2019630" cy="1516470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xmlns="" id="{AFF99194-7A48-C571-E0ED-98BCF971BB68}"/>
              </a:ext>
            </a:extLst>
          </p:cNvPr>
          <p:cNvSpPr txBox="1"/>
          <p:nvPr/>
        </p:nvSpPr>
        <p:spPr>
          <a:xfrm flipH="1">
            <a:off x="7884368" y="5905084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427015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4442066-61BF-0D89-D230-CBBE3BAD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 dirty="0"/>
              <a:t>Hvala za pozornost!</a:t>
            </a:r>
          </a:p>
        </p:txBody>
      </p:sp>
      <p:pic>
        <p:nvPicPr>
          <p:cNvPr id="7" name="Označba mesta vsebine 6" descr="Slika, ki vsebuje besede trava, zunanje, gliva, polaganje&#10;&#10;Opis je samodejno ustvarjen">
            <a:extLst>
              <a:ext uri="{FF2B5EF4-FFF2-40B4-BE49-F238E27FC236}">
                <a16:creationId xmlns:a16="http://schemas.microsoft.com/office/drawing/2014/main" xmlns="" id="{81921D12-4572-C948-581C-E50B0BAD6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513107" cy="2347391"/>
          </a:xfrm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F3D77AD6-AA20-01C6-C19E-B53F39C1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E7E3F729-893B-E65B-CEDD-A15E3B87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25</a:t>
            </a:fld>
            <a:endParaRPr lang="sl-SI"/>
          </a:p>
        </p:txBody>
      </p:sp>
      <p:pic>
        <p:nvPicPr>
          <p:cNvPr id="9" name="Slika 8" descr="Slika, ki vsebuje besede zunanje, drevo, trava, roža&#10;&#10;Opis je samodejno ustvarjen">
            <a:extLst>
              <a:ext uri="{FF2B5EF4-FFF2-40B4-BE49-F238E27FC236}">
                <a16:creationId xmlns:a16="http://schemas.microsoft.com/office/drawing/2014/main" xmlns="" id="{B4CE9E4E-53FC-0FEC-7324-9C84B9A43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92" y="3163812"/>
            <a:ext cx="4144456" cy="3111927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F635B95F-B8F2-2A29-2A57-B95522AD55E4}"/>
              </a:ext>
            </a:extLst>
          </p:cNvPr>
          <p:cNvSpPr txBox="1"/>
          <p:nvPr/>
        </p:nvSpPr>
        <p:spPr>
          <a:xfrm>
            <a:off x="539552" y="530120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Fotografije:</a:t>
            </a:r>
          </a:p>
          <a:p>
            <a:r>
              <a:rPr lang="sl-SI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Melita Ambrožič (M. A.)</a:t>
            </a:r>
          </a:p>
          <a:p>
            <a:r>
              <a:rPr lang="sl-SI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Nina </a:t>
            </a:r>
            <a:r>
              <a:rPr lang="sl-SI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Svetelj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(N. S.)</a:t>
            </a:r>
          </a:p>
        </p:txBody>
      </p:sp>
      <p:pic>
        <p:nvPicPr>
          <p:cNvPr id="12" name="Slika 11" descr="Slika, ki vsebuje besede roža, rastlina, zunanje, obdan&#10;&#10;Opis je samodejno ustvarjen">
            <a:extLst>
              <a:ext uri="{FF2B5EF4-FFF2-40B4-BE49-F238E27FC236}">
                <a16:creationId xmlns:a16="http://schemas.microsoft.com/office/drawing/2014/main" xmlns="" id="{60EF7554-8AA1-96EF-41F2-6ADF1139A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30" y="113756"/>
            <a:ext cx="2214676" cy="2949499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xmlns="" id="{0B6E4BF4-ED6B-5B96-4080-4BBED4CB3B82}"/>
              </a:ext>
            </a:extLst>
          </p:cNvPr>
          <p:cNvSpPr txBox="1"/>
          <p:nvPr/>
        </p:nvSpPr>
        <p:spPr>
          <a:xfrm flipH="1">
            <a:off x="5453736" y="2781224"/>
            <a:ext cx="2324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362370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Knjižnice Dunaja</a:t>
            </a:r>
            <a:r>
              <a:rPr lang="sl-SI" sz="1800" dirty="0"/>
              <a:t> (1)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988840"/>
            <a:ext cx="8271520" cy="4143673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delavske/sindikalne knjižnice – predhodnice sistema dunajskih javnih knjižnic</a:t>
            </a:r>
          </a:p>
          <a:p>
            <a:r>
              <a:rPr lang="sl-SI" sz="2800" dirty="0"/>
              <a:t>1936. – Knjižnice delavskega združenja</a:t>
            </a:r>
          </a:p>
          <a:p>
            <a:r>
              <a:rPr lang="sl-SI" sz="2800" dirty="0"/>
              <a:t>1938. – preimenovanje v Mestne knjižnice</a:t>
            </a:r>
          </a:p>
          <a:p>
            <a:r>
              <a:rPr lang="sl-SI" sz="2800" dirty="0"/>
              <a:t>med 2. svetovno vojno omejena dostopnost</a:t>
            </a:r>
          </a:p>
          <a:p>
            <a:r>
              <a:rPr lang="sl-SI" sz="2800" dirty="0"/>
              <a:t>1945. – delovala le tretjina nekdanjih knjižnic (23 enot)</a:t>
            </a:r>
          </a:p>
          <a:p>
            <a:r>
              <a:rPr lang="sl-SI" sz="2800" dirty="0"/>
              <a:t>do 1979. pod nadzorom mestnega urada za kulturo, nato urada za izobraževanje in mladino</a:t>
            </a:r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B1187FD0-2A81-91AF-DA1E-F5CB133B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C1A5A9F8-AE75-37B2-3531-A09A8902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3</a:t>
            </a:fld>
            <a:endParaRPr lang="sl-SI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C8EFEE1-2090-DCF7-8428-2B3D3C43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126455"/>
          </a:xfrm>
        </p:spPr>
        <p:txBody>
          <a:bodyPr/>
          <a:lstStyle/>
          <a:p>
            <a:r>
              <a:rPr lang="sl-SI" dirty="0"/>
              <a:t>Knjižnice Dunaja</a:t>
            </a:r>
            <a:r>
              <a:rPr lang="sl-SI" sz="1800" dirty="0"/>
              <a:t> (2) 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55FE8186-BDE0-76C3-DD9C-AC40C4FB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988840"/>
            <a:ext cx="8199512" cy="4143673"/>
          </a:xfrm>
        </p:spPr>
        <p:txBody>
          <a:bodyPr/>
          <a:lstStyle/>
          <a:p>
            <a:r>
              <a:rPr lang="sl-SI" sz="2800" dirty="0">
                <a:latin typeface="arial" panose="020B0604020202020204" pitchFamily="34" charset="0"/>
              </a:rPr>
              <a:t>d</a:t>
            </a:r>
            <a:r>
              <a:rPr lang="sl-SI" sz="2800" b="0" i="0" dirty="0">
                <a:effectLst/>
                <a:latin typeface="arial" panose="020B0604020202020204" pitchFamily="34" charset="0"/>
              </a:rPr>
              <a:t>anes mreža (splošnih) knjižnic (38 enot), ki jih upravlja mesto Dunaj</a:t>
            </a:r>
          </a:p>
          <a:p>
            <a:r>
              <a:rPr lang="sl-SI" sz="2800" b="0" i="0" dirty="0">
                <a:effectLst/>
                <a:latin typeface="arial" panose="020B0604020202020204" pitchFamily="34" charset="0"/>
              </a:rPr>
              <a:t>skrbijo predvsem za podporo javnemu izobraževanju, medkulturnemu povezovanju</a:t>
            </a:r>
          </a:p>
          <a:p>
            <a:r>
              <a:rPr lang="sl-SI" sz="2800" dirty="0">
                <a:latin typeface="arial" panose="020B0604020202020204" pitchFamily="34" charset="0"/>
              </a:rPr>
              <a:t>v mreži tudi</a:t>
            </a:r>
            <a:r>
              <a:rPr lang="sl-SI" sz="2800" b="0" i="0" dirty="0">
                <a:effectLst/>
                <a:latin typeface="arial" panose="020B0604020202020204" pitchFamily="34" charset="0"/>
              </a:rPr>
              <a:t> Dunajska mestna knjižnica (v </a:t>
            </a:r>
            <a:r>
              <a:rPr lang="sl-SI" sz="2800" b="0" i="0" dirty="0" err="1">
                <a:effectLst/>
                <a:latin typeface="arial" panose="020B0604020202020204" pitchFamily="34" charset="0"/>
              </a:rPr>
              <a:t>Rathaus</a:t>
            </a:r>
            <a:r>
              <a:rPr lang="sl-SI" sz="2800" b="0" i="0" dirty="0">
                <a:effectLst/>
                <a:latin typeface="arial" panose="020B0604020202020204" pitchFamily="34" charset="0"/>
              </a:rPr>
              <a:t>-u) – podpora znanstvenemu delu;</a:t>
            </a:r>
            <a:r>
              <a:rPr lang="sl-SI" sz="2800" dirty="0"/>
              <a:t> bogata arhivska zbirka (zgodovina Dunaja), zbirka uradnih publikacij, glasbeni rokopisi (zbirka F. Schubert) itd.</a:t>
            </a:r>
          </a:p>
          <a:p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EA7FC4A1-D0E2-A574-A793-97EDB37D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27E38B7D-BD63-06F9-6B87-A2B62983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868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Knjižnice Dunaja</a:t>
            </a:r>
            <a:r>
              <a:rPr lang="sl-SI" sz="1800" dirty="0"/>
              <a:t> (3) </a:t>
            </a:r>
            <a:r>
              <a:rPr lang="sl-SI" dirty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1844824"/>
            <a:ext cx="8127504" cy="4287689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enota tudi otroška knjižnica z literaturo v več kot 40 jezikih</a:t>
            </a:r>
          </a:p>
          <a:p>
            <a:r>
              <a:rPr lang="sl-SI" sz="2800" dirty="0"/>
              <a:t>Knjižnični izobraževalni center – brezplačna izposoja didaktičnega gradiva za šole</a:t>
            </a:r>
          </a:p>
          <a:p>
            <a:r>
              <a:rPr lang="sl-SI" sz="2800" dirty="0"/>
              <a:t>potujoča knjižnica delovala do 2009.</a:t>
            </a:r>
          </a:p>
          <a:p>
            <a:r>
              <a:rPr lang="sl-SI" sz="2800" dirty="0"/>
              <a:t>skupaj cca. 1,5 mio enot gradiva</a:t>
            </a:r>
          </a:p>
          <a:p>
            <a:r>
              <a:rPr lang="sl-SI" sz="2800" dirty="0"/>
              <a:t>izposoja na dom – le člani, uporaba v prostorih knjižnice – tudi nečlani </a:t>
            </a:r>
          </a:p>
          <a:p>
            <a:r>
              <a:rPr lang="sl-SI" sz="2800" dirty="0"/>
              <a:t>na voljo avtomati za izposojo gradiva</a:t>
            </a:r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CFB10B0D-79D7-29F1-7481-DDB9F80C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771D46A1-356A-9A29-52D0-8B49A163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5</a:t>
            </a:fld>
            <a:endParaRPr lang="sl-SI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Knjižnice Dunaja</a:t>
            </a:r>
            <a:r>
              <a:rPr lang="sl-SI" sz="1800" dirty="0"/>
              <a:t> (4) </a:t>
            </a:r>
            <a:endParaRPr lang="sl-SI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844824"/>
            <a:ext cx="8199512" cy="4287689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letna članarina – 33,90 EUR; znižana – 10,20 EUR; dnevna – 4,5 EUR</a:t>
            </a:r>
          </a:p>
          <a:p>
            <a:r>
              <a:rPr lang="sl-SI" sz="2800" dirty="0"/>
              <a:t>brezplačna izkaznica – otroci in mladina do 18. leta</a:t>
            </a:r>
          </a:p>
          <a:p>
            <a:r>
              <a:rPr lang="sl-SI" sz="2800" dirty="0"/>
              <a:t>rezervacija gradiva – 1,20 EUR/enoto</a:t>
            </a:r>
          </a:p>
          <a:p>
            <a:r>
              <a:rPr lang="sl-SI" sz="2800" dirty="0"/>
              <a:t>storitev brezplačne dostave gradiva na dom za osebe z oviranostjo</a:t>
            </a:r>
          </a:p>
          <a:p>
            <a:r>
              <a:rPr lang="sl-SI" sz="2800" dirty="0"/>
              <a:t>posebni prostori/kotički za otroke v vseh enotah (otroški planet </a:t>
            </a:r>
            <a:r>
              <a:rPr lang="sl-SI" sz="2800" dirty="0" err="1"/>
              <a:t>Kirango</a:t>
            </a:r>
            <a:r>
              <a:rPr lang="sl-SI" sz="2800" dirty="0"/>
              <a:t>)</a:t>
            </a:r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3555CE19-586F-DCA3-139F-EF8123F1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F5310381-3E07-E67A-3671-D84C02843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6</a:t>
            </a:fld>
            <a:endParaRPr lang="sl-SI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7" rIns="92075" bIns="46037" anchor="ctr"/>
          <a:lstStyle/>
          <a:p>
            <a:r>
              <a:rPr lang="sl-SI" dirty="0"/>
              <a:t>Knjižnice Dunaja</a:t>
            </a:r>
            <a:r>
              <a:rPr lang="sl-SI" sz="1800" dirty="0"/>
              <a:t> (5) </a:t>
            </a:r>
            <a:endParaRPr lang="sl-SI" dirty="0"/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2017713"/>
            <a:ext cx="7992888" cy="4114800"/>
          </a:xfrm>
          <a:noFill/>
          <a:ln/>
        </p:spPr>
        <p:txBody>
          <a:bodyPr lIns="182562" tIns="46037" rIns="182562" bIns="46037"/>
          <a:lstStyle/>
          <a:p>
            <a:r>
              <a:rPr lang="sl-SI" sz="2800" dirty="0"/>
              <a:t>digitalne vsebine – </a:t>
            </a:r>
            <a:r>
              <a:rPr lang="sl-SI" sz="2800" dirty="0">
                <a:hlinkClick r:id="rId2"/>
              </a:rPr>
              <a:t>Dunajska virtualna knjižnica</a:t>
            </a:r>
            <a:r>
              <a:rPr lang="sl-SI" sz="2800" dirty="0"/>
              <a:t> (vzpostavljena 2010.)</a:t>
            </a:r>
          </a:p>
          <a:p>
            <a:r>
              <a:rPr lang="sl-SI" sz="2800" dirty="0"/>
              <a:t>elektronske in avdio knjige – </a:t>
            </a:r>
            <a:r>
              <a:rPr lang="sl-SI" sz="2800" dirty="0">
                <a:hlinkClick r:id="rId3"/>
              </a:rPr>
              <a:t>E-knjižnica</a:t>
            </a:r>
            <a:endParaRPr lang="sl-SI" sz="2800" dirty="0"/>
          </a:p>
          <a:p>
            <a:r>
              <a:rPr lang="sl-SI" sz="2800" dirty="0"/>
              <a:t>avstrijsko časopisje in revije – </a:t>
            </a:r>
            <a:r>
              <a:rPr lang="sl-SI" sz="2800" dirty="0">
                <a:hlinkClick r:id="rId4"/>
              </a:rPr>
              <a:t>Avstrijski kiosk</a:t>
            </a:r>
            <a:endParaRPr lang="sl-SI" sz="2800" dirty="0"/>
          </a:p>
          <a:p>
            <a:r>
              <a:rPr lang="sl-SI" sz="2800" dirty="0"/>
              <a:t>tuje časopisje in revije – </a:t>
            </a:r>
            <a:r>
              <a:rPr lang="sl-SI" sz="2800" b="0" i="0" u="sng" dirty="0" err="1">
                <a:effectLst/>
                <a:hlinkClick r:id="rId5"/>
              </a:rPr>
              <a:t>PressReader</a:t>
            </a:r>
            <a:r>
              <a:rPr lang="sl-SI" sz="2800" b="0" i="0" u="sng" dirty="0">
                <a:effectLst/>
              </a:rPr>
              <a:t> </a:t>
            </a:r>
          </a:p>
          <a:p>
            <a:r>
              <a:rPr lang="sl-SI" sz="2800" dirty="0"/>
              <a:t>enota Glavna knjižnica vzpostavljena 1970. (do selitve vključevala glasbeno knjižnico)</a:t>
            </a:r>
          </a:p>
          <a:p>
            <a:endParaRPr lang="sl-SI" dirty="0"/>
          </a:p>
        </p:txBody>
      </p:sp>
      <p:sp>
        <p:nvSpPr>
          <p:cNvPr id="2" name="Označba mesta noge 1">
            <a:extLst>
              <a:ext uri="{FF2B5EF4-FFF2-40B4-BE49-F238E27FC236}">
                <a16:creationId xmlns:a16="http://schemas.microsoft.com/office/drawing/2014/main" xmlns="" id="{1E5F20E8-9865-6520-2819-B301F753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3" name="Označba mesta številke diapozitiva 2">
            <a:extLst>
              <a:ext uri="{FF2B5EF4-FFF2-40B4-BE49-F238E27FC236}">
                <a16:creationId xmlns:a16="http://schemas.microsoft.com/office/drawing/2014/main" xmlns="" id="{02781CB2-B357-78F0-7E8F-146DAAE9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7</a:t>
            </a:fld>
            <a:endParaRPr lang="sl-SI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EB13BCD-9F74-3CE9-0BE3-7E2C51C4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14313"/>
            <a:ext cx="7972375" cy="1126455"/>
          </a:xfrm>
        </p:spPr>
        <p:txBody>
          <a:bodyPr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1800" dirty="0"/>
              <a:t>(1)</a:t>
            </a:r>
            <a:r>
              <a:rPr lang="sl-SI" sz="2000" dirty="0"/>
              <a:t> 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7A71DF1C-DDCE-CCD5-3162-71672BC8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2E54D9D5-BCDC-1A41-6362-BDE980CD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8</a:t>
            </a:fld>
            <a:endParaRPr lang="sl-SI"/>
          </a:p>
        </p:txBody>
      </p:sp>
      <p:pic>
        <p:nvPicPr>
          <p:cNvPr id="1026" name="Picture 2" descr="Büchereien Wien">
            <a:extLst>
              <a:ext uri="{FF2B5EF4-FFF2-40B4-BE49-F238E27FC236}">
                <a16:creationId xmlns:a16="http://schemas.microsoft.com/office/drawing/2014/main" xmlns="" id="{5D2CDFE8-34C5-969C-69B6-98F63856B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2" y="4262580"/>
            <a:ext cx="2895600" cy="2171700"/>
          </a:xfrm>
          <a:prstGeom prst="rect">
            <a:avLst/>
          </a:prstGeom>
          <a:noFill/>
          <a:ln w="317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D89D1FD0-78FA-0B33-7869-3E88B09457D4}"/>
              </a:ext>
            </a:extLst>
          </p:cNvPr>
          <p:cNvSpPr txBox="1"/>
          <p:nvPr/>
        </p:nvSpPr>
        <p:spPr>
          <a:xfrm>
            <a:off x="179136" y="429699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Vir:</a:t>
            </a:r>
            <a:r>
              <a:rPr lang="sl-SI" sz="1600" dirty="0">
                <a:latin typeface="+mn-lt"/>
                <a:hlinkClick r:id="rId3"/>
              </a:rPr>
              <a:t> </a:t>
            </a:r>
            <a:r>
              <a:rPr lang="sl-SI" sz="1600" dirty="0" err="1">
                <a:latin typeface="+mn-lt"/>
                <a:hlinkClick r:id="rId3"/>
              </a:rPr>
              <a:t>Ewald</a:t>
            </a:r>
            <a:r>
              <a:rPr lang="sl-SI" sz="1600" dirty="0">
                <a:latin typeface="+mn-lt"/>
                <a:hlinkClick r:id="rId3"/>
              </a:rPr>
              <a:t> </a:t>
            </a:r>
            <a:r>
              <a:rPr lang="sl-SI" sz="1600" dirty="0" err="1">
                <a:latin typeface="+mn-lt"/>
                <a:hlinkClick r:id="rId3"/>
              </a:rPr>
              <a:t>Judt</a:t>
            </a:r>
            <a:endParaRPr lang="sl-SI" sz="1600" dirty="0">
              <a:latin typeface="+mn-lt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4A4AF3A-B704-96D5-537B-93E4835E9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6" y="4178769"/>
            <a:ext cx="2895600" cy="21742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AC82DF4-32D6-0C53-3D64-115F75392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4" y="2014102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B34E7F33-CC8D-C837-77CD-525D5F5E43B3}"/>
              </a:ext>
            </a:extLst>
          </p:cNvPr>
          <p:cNvSpPr txBox="1"/>
          <p:nvPr/>
        </p:nvSpPr>
        <p:spPr>
          <a:xfrm>
            <a:off x="7308304" y="201410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Vir:</a:t>
            </a:r>
            <a:r>
              <a:rPr lang="sl-SI" sz="1600" dirty="0">
                <a:solidFill>
                  <a:srgbClr val="C481CF"/>
                </a:solidFill>
              </a:rPr>
              <a:t> </a:t>
            </a:r>
            <a:r>
              <a:rPr lang="sl-SI" sz="1600" dirty="0">
                <a:solidFill>
                  <a:srgbClr val="C481CF"/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Thomas</a:t>
            </a:r>
            <a:r>
              <a:rPr lang="sl-SI" sz="1600" dirty="0">
                <a:solidFill>
                  <a:srgbClr val="C481C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sl-SI" sz="1600" dirty="0" err="1">
                <a:solidFill>
                  <a:srgbClr val="C481C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Ledl</a:t>
            </a:r>
            <a:r>
              <a:rPr lang="sl-SI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sl-SI" sz="1600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DCE5C207-0673-5B9F-7C6F-7B22333D9365}"/>
              </a:ext>
            </a:extLst>
          </p:cNvPr>
          <p:cNvSpPr txBox="1"/>
          <p:nvPr/>
        </p:nvSpPr>
        <p:spPr>
          <a:xfrm>
            <a:off x="683568" y="1944001"/>
            <a:ext cx="53777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selitev v nove prostore 2003.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Urban-</a:t>
            </a:r>
            <a:r>
              <a:rPr lang="sl-SI" sz="2800" dirty="0" err="1">
                <a:latin typeface="+mn-lt"/>
              </a:rPr>
              <a:t>Loritz</a:t>
            </a:r>
            <a:r>
              <a:rPr lang="sl-SI" sz="2800" dirty="0">
                <a:latin typeface="+mn-lt"/>
              </a:rPr>
              <a:t>-</a:t>
            </a:r>
            <a:r>
              <a:rPr lang="sl-SI" sz="2800" dirty="0" err="1">
                <a:latin typeface="+mn-lt"/>
              </a:rPr>
              <a:t>Platz</a:t>
            </a:r>
            <a:endParaRPr lang="sl-SI" sz="2800" dirty="0">
              <a:latin typeface="+mn-lt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sl-SI" sz="2800" dirty="0">
                <a:latin typeface="+mn-lt"/>
              </a:rPr>
              <a:t>nad podzemno postajo </a:t>
            </a:r>
            <a:r>
              <a:rPr lang="sl-SI" sz="2800" dirty="0" err="1">
                <a:latin typeface="+mn-lt"/>
              </a:rPr>
              <a:t>Burggasse-Stadthalle</a:t>
            </a:r>
            <a:endParaRPr lang="sl-SI" sz="28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l-SI" sz="2400" dirty="0">
              <a:latin typeface="+mn-lt"/>
            </a:endParaRPr>
          </a:p>
        </p:txBody>
      </p:sp>
      <p:pic>
        <p:nvPicPr>
          <p:cNvPr id="13" name="Slika 12" descr="Slika, ki vsebuje besede stopnica, kamen, korak&#10;&#10;Opis je samodejno ustvarjen">
            <a:extLst>
              <a:ext uri="{FF2B5EF4-FFF2-40B4-BE49-F238E27FC236}">
                <a16:creationId xmlns:a16="http://schemas.microsoft.com/office/drawing/2014/main" xmlns="" id="{411C7132-E9A9-0388-A7CC-9A1AC197DF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59" y="3799663"/>
            <a:ext cx="1917031" cy="25533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BE405B77-BA4A-1E8D-8341-449EDF436D3C}"/>
              </a:ext>
            </a:extLst>
          </p:cNvPr>
          <p:cNvSpPr txBox="1"/>
          <p:nvPr/>
        </p:nvSpPr>
        <p:spPr>
          <a:xfrm>
            <a:off x="5563566" y="3883018"/>
            <a:ext cx="2069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7030A0"/>
                </a:solidFill>
                <a:latin typeface="+mn-lt"/>
              </a:rPr>
              <a:t>Foto: M. A.</a:t>
            </a:r>
          </a:p>
        </p:txBody>
      </p:sp>
    </p:spTree>
    <p:extLst>
      <p:ext uri="{BB962C8B-B14F-4D97-AF65-F5344CB8AC3E}">
        <p14:creationId xmlns:p14="http://schemas.microsoft.com/office/powerpoint/2010/main" val="137404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xmlns="" id="{306078F4-6333-9311-D494-D5DBA395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14313"/>
            <a:ext cx="7900367" cy="1342479"/>
          </a:xfrm>
        </p:spPr>
        <p:txBody>
          <a:bodyPr/>
          <a:lstStyle/>
          <a:p>
            <a:r>
              <a:rPr lang="sl-SI" sz="3200" dirty="0"/>
              <a:t>Knjižnice Dunaja: </a:t>
            </a:r>
            <a:r>
              <a:rPr lang="sl-SI" dirty="0"/>
              <a:t>Glavna knjižnica </a:t>
            </a:r>
            <a:r>
              <a:rPr lang="sl-SI" sz="1800" dirty="0"/>
              <a:t>(2)</a:t>
            </a:r>
            <a:r>
              <a:rPr lang="sl-SI" sz="2000" dirty="0"/>
              <a:t> </a:t>
            </a:r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207159DC-33DF-BF89-1E91-DFB029375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M. Ambrožič, MKK, 9. 3. 2023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272049A8-C417-6FDD-4BBC-D655F2ED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6A76D-98BE-4C67-BA7A-86B94EF1035E}" type="slidenum">
              <a:rPr lang="sl-SI" smtClean="0"/>
              <a:pPr/>
              <a:t>9</a:t>
            </a:fld>
            <a:endParaRPr lang="sl-SI"/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xmlns="" id="{AD2CC0AC-58D0-98B1-1E76-397ECEA01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762" y="1988840"/>
            <a:ext cx="5628406" cy="4143673"/>
          </a:xfrm>
        </p:spPr>
        <p:txBody>
          <a:bodyPr/>
          <a:lstStyle/>
          <a:p>
            <a:r>
              <a:rPr lang="sl-SI" dirty="0"/>
              <a:t>arhitekt Ernst </a:t>
            </a:r>
            <a:r>
              <a:rPr lang="sl-SI" dirty="0" err="1"/>
              <a:t>Mayr</a:t>
            </a:r>
            <a:endParaRPr lang="sl-SI" dirty="0"/>
          </a:p>
          <a:p>
            <a:r>
              <a:rPr lang="sl-SI" dirty="0"/>
              <a:t>navdih: </a:t>
            </a:r>
            <a:r>
              <a:rPr lang="sl-SI" dirty="0" err="1"/>
              <a:t>Villa</a:t>
            </a:r>
            <a:r>
              <a:rPr lang="sl-SI" dirty="0"/>
              <a:t> </a:t>
            </a:r>
            <a:r>
              <a:rPr lang="sl-SI" dirty="0" err="1"/>
              <a:t>Malaparte</a:t>
            </a:r>
            <a:r>
              <a:rPr lang="sl-SI" dirty="0"/>
              <a:t> na JV obali otoka Capri (pisatelj </a:t>
            </a:r>
            <a:r>
              <a:rPr lang="sl-SI" dirty="0" err="1"/>
              <a:t>Curzio</a:t>
            </a:r>
            <a:r>
              <a:rPr lang="sl-SI" dirty="0"/>
              <a:t> </a:t>
            </a:r>
            <a:r>
              <a:rPr lang="sl-SI" dirty="0" err="1"/>
              <a:t>Malaparte</a:t>
            </a:r>
            <a:r>
              <a:rPr lang="sl-SI" dirty="0"/>
              <a:t>)</a:t>
            </a:r>
          </a:p>
          <a:p>
            <a:r>
              <a:rPr lang="sl-SI" dirty="0"/>
              <a:t>dolžina 150 m, višina 22 m, stopnišče sega 18 m visoko</a:t>
            </a:r>
          </a:p>
          <a:p>
            <a:r>
              <a:rPr lang="sl-SI" dirty="0"/>
              <a:t>2 nadstropji, več kot 6000 m2</a:t>
            </a:r>
          </a:p>
          <a:p>
            <a:r>
              <a:rPr lang="sl-SI" dirty="0"/>
              <a:t>kavarna/restavracija na terasi</a:t>
            </a:r>
          </a:p>
          <a:p>
            <a:r>
              <a:rPr lang="sl-SI" dirty="0"/>
              <a:t>stroški izgradnje: 28 mio EUR</a:t>
            </a:r>
          </a:p>
          <a:p>
            <a:endParaRPr lang="sl-SI" dirty="0"/>
          </a:p>
        </p:txBody>
      </p:sp>
      <p:pic>
        <p:nvPicPr>
          <p:cNvPr id="1026" name="Picture 2" descr="Villa Malaparte, Part Legend and Part Cinema">
            <a:extLst>
              <a:ext uri="{FF2B5EF4-FFF2-40B4-BE49-F238E27FC236}">
                <a16:creationId xmlns:a16="http://schemas.microsoft.com/office/drawing/2014/main" xmlns="" id="{302EC736-EE57-709A-3FED-028B26CE43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81" y="1793421"/>
            <a:ext cx="2964433" cy="19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0E8331D9-A738-6861-EDAE-86D7983EB616}"/>
              </a:ext>
            </a:extLst>
          </p:cNvPr>
          <p:cNvSpPr txBox="1"/>
          <p:nvPr/>
        </p:nvSpPr>
        <p:spPr>
          <a:xfrm>
            <a:off x="5952103" y="3738189"/>
            <a:ext cx="3071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+mn-lt"/>
              </a:rPr>
              <a:t>Vir: </a:t>
            </a:r>
            <a:r>
              <a:rPr lang="sl-SI" sz="1600" dirty="0">
                <a:latin typeface="+mn-lt"/>
                <a:hlinkClick r:id="rId3"/>
              </a:rPr>
              <a:t>https://www.capri.com/en/e/villa-malaparte-legend-and-cinema</a:t>
            </a:r>
            <a:r>
              <a:rPr lang="sl-SI" sz="1600" dirty="0">
                <a:latin typeface="+mn-lt"/>
              </a:rPr>
              <a:t> </a:t>
            </a:r>
          </a:p>
        </p:txBody>
      </p:sp>
      <p:pic>
        <p:nvPicPr>
          <p:cNvPr id="7" name="Slika 6" descr="Slika, ki vsebuje besede besedilo, nebo, zunanje, cesta&#10;&#10;Opis je samodejno ustvarjen">
            <a:extLst>
              <a:ext uri="{FF2B5EF4-FFF2-40B4-BE49-F238E27FC236}">
                <a16:creationId xmlns:a16="http://schemas.microsoft.com/office/drawing/2014/main" xmlns="" id="{8C3F3041-047D-3C40-FA4F-0591F1E7F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10101" r="3882"/>
          <a:stretch/>
        </p:blipFill>
        <p:spPr>
          <a:xfrm>
            <a:off x="6395449" y="4680311"/>
            <a:ext cx="2184696" cy="2011322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24D58C7B-B12C-6E28-6BD0-8AF6A5BD030F}"/>
              </a:ext>
            </a:extLst>
          </p:cNvPr>
          <p:cNvSpPr txBox="1"/>
          <p:nvPr/>
        </p:nvSpPr>
        <p:spPr>
          <a:xfrm>
            <a:off x="6419421" y="4680311"/>
            <a:ext cx="2268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00" dirty="0">
                <a:latin typeface="+mn-lt"/>
              </a:rPr>
              <a:t>Vir: zgibanka knjižnice </a:t>
            </a:r>
          </a:p>
        </p:txBody>
      </p:sp>
    </p:spTree>
    <p:extLst>
      <p:ext uri="{BB962C8B-B14F-4D97-AF65-F5344CB8AC3E}">
        <p14:creationId xmlns:p14="http://schemas.microsoft.com/office/powerpoint/2010/main" val="1856841944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5">
      <a:dk1>
        <a:srgbClr val="000000"/>
      </a:dk1>
      <a:lt1>
        <a:srgbClr val="FFFFFF"/>
      </a:lt1>
      <a:dk2>
        <a:srgbClr val="000066"/>
      </a:dk2>
      <a:lt2>
        <a:srgbClr val="333333"/>
      </a:lt2>
      <a:accent1>
        <a:srgbClr val="C4709A"/>
      </a:accent1>
      <a:accent2>
        <a:srgbClr val="4B4EB5"/>
      </a:accent2>
      <a:accent3>
        <a:srgbClr val="FFFFFF"/>
      </a:accent3>
      <a:accent4>
        <a:srgbClr val="000000"/>
      </a:accent4>
      <a:accent5>
        <a:srgbClr val="DEBBCA"/>
      </a:accent5>
      <a:accent6>
        <a:srgbClr val="4346A4"/>
      </a:accent6>
      <a:hlink>
        <a:srgbClr val="C481CF"/>
      </a:hlink>
      <a:folHlink>
        <a:srgbClr val="76B749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DA42EBD431E25D48BAF21353513BEFF50400498E68C8DDA0E9488B63EFF5C26624D8" ma:contentTypeVersion="56" ma:contentTypeDescription="Create a new document." ma:contentTypeScope="" ma:versionID="6a0071d5c73af34e3e6aa16b4859ece6">
  <xsd:schema xmlns:xsd="http://www.w3.org/2001/XMLSchema" xmlns:xs="http://www.w3.org/2001/XMLSchema" xmlns:p="http://schemas.microsoft.com/office/2006/metadata/properties" xmlns:ns2="e8dc6129-b2e8-490d-b1b8-9dd11744d117" targetNamespace="http://schemas.microsoft.com/office/2006/metadata/properties" ma:root="true" ma:fieldsID="57f9577e44933622b24a6971a249411b" ns2:_="">
    <xsd:import namespace="e8dc6129-b2e8-490d-b1b8-9dd11744d117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c6129-b2e8-490d-b1b8-9dd11744d117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78bd05d6-58bc-4aa9-812b-ff9719595aaf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88634DF5-7237-49F9-904A-3A6F5960B480}" ma:internalName="CSXSubmissionMarket" ma:readOnly="false" ma:showField="MarketName" ma:web="e8dc6129-b2e8-490d-b1b8-9dd11744d117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9eea29f1-d3c3-47d3-b7cc-eb8e265a03bf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098FB02F-E2AC-4FF5-9031-B4F863F2DCB1}" ma:internalName="InProjectListLookup" ma:readOnly="true" ma:showField="InProjectList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3fb9056d-3141-460f-aec4-30ac9b738383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098FB02F-E2AC-4FF5-9031-B4F863F2DCB1}" ma:internalName="LastCompleteVersionLookup" ma:readOnly="true" ma:showField="LastCompleteVersion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098FB02F-E2AC-4FF5-9031-B4F863F2DCB1}" ma:internalName="LastPreviewErrorLookup" ma:readOnly="true" ma:showField="LastPreviewError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098FB02F-E2AC-4FF5-9031-B4F863F2DCB1}" ma:internalName="LastPreviewResultLookup" ma:readOnly="true" ma:showField="LastPreviewResult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098FB02F-E2AC-4FF5-9031-B4F863F2DCB1}" ma:internalName="LastPreviewAttemptDateLookup" ma:readOnly="true" ma:showField="LastPreviewAttemptDate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098FB02F-E2AC-4FF5-9031-B4F863F2DCB1}" ma:internalName="LastPreviewedByLookup" ma:readOnly="true" ma:showField="LastPreviewedBy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098FB02F-E2AC-4FF5-9031-B4F863F2DCB1}" ma:internalName="LastPreviewTimeLookup" ma:readOnly="true" ma:showField="LastPreviewTime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098FB02F-E2AC-4FF5-9031-B4F863F2DCB1}" ma:internalName="LastPreviewVersionLookup" ma:readOnly="true" ma:showField="LastPreviewVersion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098FB02F-E2AC-4FF5-9031-B4F863F2DCB1}" ma:internalName="LastPublishErrorLookup" ma:readOnly="true" ma:showField="LastPublishError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098FB02F-E2AC-4FF5-9031-B4F863F2DCB1}" ma:internalName="LastPublishResultLookup" ma:readOnly="true" ma:showField="LastPublishResult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098FB02F-E2AC-4FF5-9031-B4F863F2DCB1}" ma:internalName="LastPublishAttemptDateLookup" ma:readOnly="true" ma:showField="LastPublishAttemptDate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098FB02F-E2AC-4FF5-9031-B4F863F2DCB1}" ma:internalName="LastPublishedByLookup" ma:readOnly="true" ma:showField="LastPublishedBy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098FB02F-E2AC-4FF5-9031-B4F863F2DCB1}" ma:internalName="LastPublishTimeLookup" ma:readOnly="true" ma:showField="LastPublishTime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098FB02F-E2AC-4FF5-9031-B4F863F2DCB1}" ma:internalName="LastPublishVersionLookup" ma:readOnly="true" ma:showField="LastPublishVersion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4931D6FE-B32A-43CC-A0FD-D75B886DADA4}" ma:internalName="LocLastLocAttemptVersionLookup" ma:readOnly="false" ma:showField="LastLocAttemptVersion" ma:web="e8dc6129-b2e8-490d-b1b8-9dd11744d117">
      <xsd:simpleType>
        <xsd:restriction base="dms:Lookup"/>
      </xsd:simpleType>
    </xsd:element>
    <xsd:element name="LocLastLocAttemptVersionTypeLookup" ma:index="71" nillable="true" ma:displayName="Loc Last Loc Attempt Version Type" ma:default="" ma:list="{4931D6FE-B32A-43CC-A0FD-D75B886DADA4}" ma:internalName="LocLastLocAttemptVersionTypeLookup" ma:readOnly="true" ma:showField="LastLocAttemptVersionType" ma:web="e8dc6129-b2e8-490d-b1b8-9dd11744d117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4931D6FE-B32A-43CC-A0FD-D75B886DADA4}" ma:internalName="LocNewPublishedVersionLookup" ma:readOnly="true" ma:showField="NewPublishedVersion" ma:web="e8dc6129-b2e8-490d-b1b8-9dd11744d117">
      <xsd:simpleType>
        <xsd:restriction base="dms:Lookup"/>
      </xsd:simpleType>
    </xsd:element>
    <xsd:element name="LocOverallHandbackStatusLookup" ma:index="75" nillable="true" ma:displayName="Loc Overall Handback Status" ma:default="" ma:list="{4931D6FE-B32A-43CC-A0FD-D75B886DADA4}" ma:internalName="LocOverallHandbackStatusLookup" ma:readOnly="true" ma:showField="OverallHandbackStatus" ma:web="e8dc6129-b2e8-490d-b1b8-9dd11744d117">
      <xsd:simpleType>
        <xsd:restriction base="dms:Lookup"/>
      </xsd:simpleType>
    </xsd:element>
    <xsd:element name="LocOverallLocStatusLookup" ma:index="76" nillable="true" ma:displayName="Loc Overall Localize Status" ma:default="" ma:list="{4931D6FE-B32A-43CC-A0FD-D75B886DADA4}" ma:internalName="LocOverallLocStatusLookup" ma:readOnly="true" ma:showField="OverallLocStatus" ma:web="e8dc6129-b2e8-490d-b1b8-9dd11744d117">
      <xsd:simpleType>
        <xsd:restriction base="dms:Lookup"/>
      </xsd:simpleType>
    </xsd:element>
    <xsd:element name="LocOverallPreviewStatusLookup" ma:index="77" nillable="true" ma:displayName="Loc Overall Preview Status" ma:default="" ma:list="{4931D6FE-B32A-43CC-A0FD-D75B886DADA4}" ma:internalName="LocOverallPreviewStatusLookup" ma:readOnly="true" ma:showField="OverallPreviewStatus" ma:web="e8dc6129-b2e8-490d-b1b8-9dd11744d117">
      <xsd:simpleType>
        <xsd:restriction base="dms:Lookup"/>
      </xsd:simpleType>
    </xsd:element>
    <xsd:element name="LocOverallPublishStatusLookup" ma:index="78" nillable="true" ma:displayName="Loc Overall Publish Status" ma:default="" ma:list="{4931D6FE-B32A-43CC-A0FD-D75B886DADA4}" ma:internalName="LocOverallPublishStatusLookup" ma:readOnly="true" ma:showField="OverallPublishStatus" ma:web="e8dc6129-b2e8-490d-b1b8-9dd11744d117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4931D6FE-B32A-43CC-A0FD-D75B886DADA4}" ma:internalName="LocProcessedForHandoffsLookup" ma:readOnly="true" ma:showField="ProcessedForHandoffs" ma:web="e8dc6129-b2e8-490d-b1b8-9dd11744d117">
      <xsd:simpleType>
        <xsd:restriction base="dms:Lookup"/>
      </xsd:simpleType>
    </xsd:element>
    <xsd:element name="LocProcessedForMarketsLookup" ma:index="81" nillable="true" ma:displayName="Loc Processed For Markets" ma:default="" ma:list="{4931D6FE-B32A-43CC-A0FD-D75B886DADA4}" ma:internalName="LocProcessedForMarketsLookup" ma:readOnly="true" ma:showField="ProcessedForMarkets" ma:web="e8dc6129-b2e8-490d-b1b8-9dd11744d117">
      <xsd:simpleType>
        <xsd:restriction base="dms:Lookup"/>
      </xsd:simpleType>
    </xsd:element>
    <xsd:element name="LocPublishedDependentAssetsLookup" ma:index="82" nillable="true" ma:displayName="Loc Published Dependent Assets" ma:default="" ma:list="{4931D6FE-B32A-43CC-A0FD-D75B886DADA4}" ma:internalName="LocPublishedDependentAssetsLookup" ma:readOnly="true" ma:showField="PublishedDependentAssets" ma:web="e8dc6129-b2e8-490d-b1b8-9dd11744d117">
      <xsd:simpleType>
        <xsd:restriction base="dms:Lookup"/>
      </xsd:simpleType>
    </xsd:element>
    <xsd:element name="LocPublishedLinkedAssetsLookup" ma:index="83" nillable="true" ma:displayName="Loc Published Linked Assets" ma:default="" ma:list="{4931D6FE-B32A-43CC-A0FD-D75B886DADA4}" ma:internalName="LocPublishedLinkedAssetsLookup" ma:readOnly="true" ma:showField="PublishedLinkedAssets" ma:web="e8dc6129-b2e8-490d-b1b8-9dd11744d117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899027dd-2268-4b10-8e88-56f3d7ef0ba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88634DF5-7237-49F9-904A-3A6F5960B480}" ma:internalName="Markets" ma:readOnly="false" ma:showField="MarketName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098FB02F-E2AC-4FF5-9031-B4F863F2DCB1}" ma:internalName="NumOfRatingsLookup" ma:readOnly="true" ma:showField="NumOfRatings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098FB02F-E2AC-4FF5-9031-B4F863F2DCB1}" ma:internalName="PublishStatusLookup" ma:readOnly="false" ma:showField="PublishStatus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da1e43b2-151f-43c6-9dad-d68cc2d10fc9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68a54b6a-f364-46cc-a1de-ceaa1300fad4}" ma:internalName="TaxCatchAll" ma:showField="CatchAllData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68a54b6a-f364-46cc-a1de-ceaa1300fad4}" ma:internalName="TaxCatchAllLabel" ma:readOnly="true" ma:showField="CatchAllDataLabel" ma:web="e8dc6129-b2e8-490d-b1b8-9dd11744d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e8dc6129-b2e8-490d-b1b8-9dd11744d117">false</MarketSpecific>
    <ApprovalStatus xmlns="e8dc6129-b2e8-490d-b1b8-9dd11744d117">InProgress</ApprovalStatus>
    <LocComments xmlns="e8dc6129-b2e8-490d-b1b8-9dd11744d117" xsi:nil="true"/>
    <DirectSourceMarket xmlns="e8dc6129-b2e8-490d-b1b8-9dd11744d117">english</DirectSourceMarket>
    <ThumbnailAssetId xmlns="e8dc6129-b2e8-490d-b1b8-9dd11744d117" xsi:nil="true"/>
    <PrimaryImageGen xmlns="e8dc6129-b2e8-490d-b1b8-9dd11744d117">false</PrimaryImageGen>
    <LegacyData xmlns="e8dc6129-b2e8-490d-b1b8-9dd11744d117" xsi:nil="true"/>
    <TPFriendlyName xmlns="e8dc6129-b2e8-490d-b1b8-9dd11744d117" xsi:nil="true"/>
    <NumericId xmlns="e8dc6129-b2e8-490d-b1b8-9dd11744d117" xsi:nil="true"/>
    <LocRecommendedHandoff xmlns="e8dc6129-b2e8-490d-b1b8-9dd11744d117" xsi:nil="true"/>
    <BlockPublish xmlns="e8dc6129-b2e8-490d-b1b8-9dd11744d117">false</BlockPublish>
    <BusinessGroup xmlns="e8dc6129-b2e8-490d-b1b8-9dd11744d117" xsi:nil="true"/>
    <OpenTemplate xmlns="e8dc6129-b2e8-490d-b1b8-9dd11744d117">true</OpenTemplate>
    <SourceTitle xmlns="e8dc6129-b2e8-490d-b1b8-9dd11744d117" xsi:nil="true"/>
    <APEditor xmlns="e8dc6129-b2e8-490d-b1b8-9dd11744d117">
      <UserInfo>
        <DisplayName/>
        <AccountId xsi:nil="true"/>
        <AccountType/>
      </UserInfo>
    </APEditor>
    <UALocComments xmlns="e8dc6129-b2e8-490d-b1b8-9dd11744d117">2007 Template UpLeveling Do Not HandOff</UALocComments>
    <IntlLangReviewDate xmlns="e8dc6129-b2e8-490d-b1b8-9dd11744d117" xsi:nil="true"/>
    <PublishStatusLookup xmlns="e8dc6129-b2e8-490d-b1b8-9dd11744d117">
      <Value>243060</Value>
      <Value>243069</Value>
    </PublishStatusLookup>
    <ParentAssetId xmlns="e8dc6129-b2e8-490d-b1b8-9dd11744d117" xsi:nil="true"/>
    <FeatureTagsTaxHTField0 xmlns="e8dc6129-b2e8-490d-b1b8-9dd11744d117">
      <Terms xmlns="http://schemas.microsoft.com/office/infopath/2007/PartnerControls"/>
    </FeatureTagsTaxHTField0>
    <MachineTranslated xmlns="e8dc6129-b2e8-490d-b1b8-9dd11744d117">false</MachineTranslated>
    <Providers xmlns="e8dc6129-b2e8-490d-b1b8-9dd11744d117" xsi:nil="true"/>
    <OriginalSourceMarket xmlns="e8dc6129-b2e8-490d-b1b8-9dd11744d117">english</OriginalSourceMarket>
    <APDescription xmlns="e8dc6129-b2e8-490d-b1b8-9dd11744d117" xsi:nil="true"/>
    <ContentItem xmlns="e8dc6129-b2e8-490d-b1b8-9dd11744d117" xsi:nil="true"/>
    <ClipArtFilename xmlns="e8dc6129-b2e8-490d-b1b8-9dd11744d117" xsi:nil="true"/>
    <TPInstallLocation xmlns="e8dc6129-b2e8-490d-b1b8-9dd11744d117" xsi:nil="true"/>
    <TimesCloned xmlns="e8dc6129-b2e8-490d-b1b8-9dd11744d117" xsi:nil="true"/>
    <PublishTargets xmlns="e8dc6129-b2e8-490d-b1b8-9dd11744d117">OfficeOnlineVNext,OfficeOnline</PublishTargets>
    <AcquiredFrom xmlns="e8dc6129-b2e8-490d-b1b8-9dd11744d117">Internal MS</AcquiredFrom>
    <AssetStart xmlns="e8dc6129-b2e8-490d-b1b8-9dd11744d117">2012-01-28T00:40:00+00:00</AssetStart>
    <FriendlyTitle xmlns="e8dc6129-b2e8-490d-b1b8-9dd11744d117" xsi:nil="true"/>
    <Provider xmlns="e8dc6129-b2e8-490d-b1b8-9dd11744d117" xsi:nil="true"/>
    <LastHandOff xmlns="e8dc6129-b2e8-490d-b1b8-9dd11744d117" xsi:nil="true"/>
    <Manager xmlns="e8dc6129-b2e8-490d-b1b8-9dd11744d117" xsi:nil="true"/>
    <UALocRecommendation xmlns="e8dc6129-b2e8-490d-b1b8-9dd11744d117">Localize</UALocRecommendation>
    <ArtSampleDocs xmlns="e8dc6129-b2e8-490d-b1b8-9dd11744d117" xsi:nil="true"/>
    <UACurrentWords xmlns="e8dc6129-b2e8-490d-b1b8-9dd11744d117" xsi:nil="true"/>
    <TPClientViewer xmlns="e8dc6129-b2e8-490d-b1b8-9dd11744d117" xsi:nil="true"/>
    <TemplateStatus xmlns="e8dc6129-b2e8-490d-b1b8-9dd11744d117" xsi:nil="true"/>
    <ShowIn xmlns="e8dc6129-b2e8-490d-b1b8-9dd11744d117">Show everywhere</ShowIn>
    <CSXHash xmlns="e8dc6129-b2e8-490d-b1b8-9dd11744d117" xsi:nil="true"/>
    <Downloads xmlns="e8dc6129-b2e8-490d-b1b8-9dd11744d117">0</Downloads>
    <VoteCount xmlns="e8dc6129-b2e8-490d-b1b8-9dd11744d117" xsi:nil="true"/>
    <OOCacheId xmlns="e8dc6129-b2e8-490d-b1b8-9dd11744d117" xsi:nil="true"/>
    <IsDeleted xmlns="e8dc6129-b2e8-490d-b1b8-9dd11744d117">false</IsDeleted>
    <InternalTagsTaxHTField0 xmlns="e8dc6129-b2e8-490d-b1b8-9dd11744d117">
      <Terms xmlns="http://schemas.microsoft.com/office/infopath/2007/PartnerControls"/>
    </InternalTagsTaxHTField0>
    <UANotes xmlns="e8dc6129-b2e8-490d-b1b8-9dd11744d117">2003 to 2007 conversion</UANotes>
    <AssetExpire xmlns="e8dc6129-b2e8-490d-b1b8-9dd11744d117">2035-01-01T08:00:00+00:00</AssetExpire>
    <CSXSubmissionMarket xmlns="e8dc6129-b2e8-490d-b1b8-9dd11744d117" xsi:nil="true"/>
    <DSATActionTaken xmlns="e8dc6129-b2e8-490d-b1b8-9dd11744d117" xsi:nil="true"/>
    <SubmitterId xmlns="e8dc6129-b2e8-490d-b1b8-9dd11744d117" xsi:nil="true"/>
    <EditorialTags xmlns="e8dc6129-b2e8-490d-b1b8-9dd11744d117" xsi:nil="true"/>
    <TPExecutable xmlns="e8dc6129-b2e8-490d-b1b8-9dd11744d117" xsi:nil="true"/>
    <CSXSubmissionDate xmlns="e8dc6129-b2e8-490d-b1b8-9dd11744d117" xsi:nil="true"/>
    <CSXUpdate xmlns="e8dc6129-b2e8-490d-b1b8-9dd11744d117">false</CSXUpdate>
    <AssetType xmlns="e8dc6129-b2e8-490d-b1b8-9dd11744d117">TP</AssetType>
    <ApprovalLog xmlns="e8dc6129-b2e8-490d-b1b8-9dd11744d117" xsi:nil="true"/>
    <BugNumber xmlns="e8dc6129-b2e8-490d-b1b8-9dd11744d117" xsi:nil="true"/>
    <OriginAsset xmlns="e8dc6129-b2e8-490d-b1b8-9dd11744d117" xsi:nil="true"/>
    <TPComponent xmlns="e8dc6129-b2e8-490d-b1b8-9dd11744d117" xsi:nil="true"/>
    <Milestone xmlns="e8dc6129-b2e8-490d-b1b8-9dd11744d117" xsi:nil="true"/>
    <RecommendationsModifier xmlns="e8dc6129-b2e8-490d-b1b8-9dd11744d117" xsi:nil="true"/>
    <AssetId xmlns="e8dc6129-b2e8-490d-b1b8-9dd11744d117">TP102821058</AssetId>
    <PolicheckWords xmlns="e8dc6129-b2e8-490d-b1b8-9dd11744d117" xsi:nil="true"/>
    <TPLaunchHelpLink xmlns="e8dc6129-b2e8-490d-b1b8-9dd11744d117" xsi:nil="true"/>
    <IntlLocPriority xmlns="e8dc6129-b2e8-490d-b1b8-9dd11744d117" xsi:nil="true"/>
    <TPApplication xmlns="e8dc6129-b2e8-490d-b1b8-9dd11744d117" xsi:nil="true"/>
    <IntlLangReviewer xmlns="e8dc6129-b2e8-490d-b1b8-9dd11744d117" xsi:nil="true"/>
    <HandoffToMSDN xmlns="e8dc6129-b2e8-490d-b1b8-9dd11744d117" xsi:nil="true"/>
    <PlannedPubDate xmlns="e8dc6129-b2e8-490d-b1b8-9dd11744d117" xsi:nil="true"/>
    <CrawlForDependencies xmlns="e8dc6129-b2e8-490d-b1b8-9dd11744d117">false</CrawlForDependencies>
    <LocLastLocAttemptVersionLookup xmlns="e8dc6129-b2e8-490d-b1b8-9dd11744d117">814368</LocLastLocAttemptVersionLookup>
    <TrustLevel xmlns="e8dc6129-b2e8-490d-b1b8-9dd11744d117">1 Microsoft Managed Content</TrustLevel>
    <CampaignTagsTaxHTField0 xmlns="e8dc6129-b2e8-490d-b1b8-9dd11744d117">
      <Terms xmlns="http://schemas.microsoft.com/office/infopath/2007/PartnerControls"/>
    </CampaignTagsTaxHTField0>
    <TPNamespace xmlns="e8dc6129-b2e8-490d-b1b8-9dd11744d117" xsi:nil="true"/>
    <TaxCatchAll xmlns="e8dc6129-b2e8-490d-b1b8-9dd11744d117"/>
    <IsSearchable xmlns="e8dc6129-b2e8-490d-b1b8-9dd11744d117">false</IsSearchable>
    <TemplateTemplateType xmlns="e8dc6129-b2e8-490d-b1b8-9dd11744d117">PowerPoint 12 Default</TemplateTemplateType>
    <Markets xmlns="e8dc6129-b2e8-490d-b1b8-9dd11744d117"/>
    <IntlLangReview xmlns="e8dc6129-b2e8-490d-b1b8-9dd11744d117">false</IntlLangReview>
    <UAProjectedTotalWords xmlns="e8dc6129-b2e8-490d-b1b8-9dd11744d117" xsi:nil="true"/>
    <OutputCachingOn xmlns="e8dc6129-b2e8-490d-b1b8-9dd11744d117">false</OutputCachingOn>
    <LocMarketGroupTiers2 xmlns="e8dc6129-b2e8-490d-b1b8-9dd11744d117" xsi:nil="true"/>
    <APAuthor xmlns="e8dc6129-b2e8-490d-b1b8-9dd11744d117">
      <UserInfo>
        <DisplayName/>
        <AccountId>2365</AccountId>
        <AccountType/>
      </UserInfo>
    </APAuthor>
    <TPCommandLine xmlns="e8dc6129-b2e8-490d-b1b8-9dd11744d117" xsi:nil="true"/>
    <LocManualTestRequired xmlns="e8dc6129-b2e8-490d-b1b8-9dd11744d117">false</LocManualTestRequired>
    <TPAppVersion xmlns="e8dc6129-b2e8-490d-b1b8-9dd11744d117" xsi:nil="true"/>
    <EditorialStatus xmlns="e8dc6129-b2e8-490d-b1b8-9dd11744d117" xsi:nil="true"/>
    <LastModifiedDateTime xmlns="e8dc6129-b2e8-490d-b1b8-9dd11744d117" xsi:nil="true"/>
    <TPLaunchHelpLinkType xmlns="e8dc6129-b2e8-490d-b1b8-9dd11744d117">Template</TPLaunchHelpLinkType>
    <OriginalRelease xmlns="e8dc6129-b2e8-490d-b1b8-9dd11744d117">14</OriginalRelease>
    <ScenarioTagsTaxHTField0 xmlns="e8dc6129-b2e8-490d-b1b8-9dd11744d117">
      <Terms xmlns="http://schemas.microsoft.com/office/infopath/2007/PartnerControls"/>
    </ScenarioTagsTaxHTField0>
    <LocalizationTagsTaxHTField0 xmlns="e8dc6129-b2e8-490d-b1b8-9dd11744d117">
      <Terms xmlns="http://schemas.microsoft.com/office/infopath/2007/PartnerControls"/>
    </LocalizationTagsTaxHTField0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B737C55-9726-439D-92EB-0B6CEBA75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dc6129-b2e8-490d-b1b8-9dd11744d1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2B4DC9-E420-415E-8AE1-AE7905E8573D}">
  <ds:schemaRefs>
    <ds:schemaRef ds:uri="http://schemas.microsoft.com/office/2006/metadata/properties"/>
    <ds:schemaRef ds:uri="http://schemas.microsoft.com/office/infopath/2007/PartnerControls"/>
    <ds:schemaRef ds:uri="e8dc6129-b2e8-490d-b1b8-9dd11744d117"/>
  </ds:schemaRefs>
</ds:datastoreItem>
</file>

<file path=customXml/itemProps3.xml><?xml version="1.0" encoding="utf-8"?>
<ds:datastoreItem xmlns:ds="http://schemas.openxmlformats.org/officeDocument/2006/customXml" ds:itemID="{E6BCD773-D3F9-425D-9E94-6215BBDFC0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1155</Words>
  <Application>Microsoft Office PowerPoint</Application>
  <PresentationFormat>Diaprojekcija na zaslonu (4:3)</PresentationFormat>
  <Paragraphs>173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6" baseType="lpstr">
      <vt:lpstr>Blends</vt:lpstr>
      <vt:lpstr>Dunaj in Admont</vt:lpstr>
      <vt:lpstr>Vsebina</vt:lpstr>
      <vt:lpstr>Knjižnice Dunaja (1) </vt:lpstr>
      <vt:lpstr>Knjižnice Dunaja (2) </vt:lpstr>
      <vt:lpstr>Knjižnice Dunaja (3)  </vt:lpstr>
      <vt:lpstr>Knjižnice Dunaja (4) </vt:lpstr>
      <vt:lpstr>Knjižnice Dunaja (5) </vt:lpstr>
      <vt:lpstr>Knjižnice Dunaja: Glavna knjižnica (1) </vt:lpstr>
      <vt:lpstr>Knjižnice Dunaja: Glavna knjižnica (2) </vt:lpstr>
      <vt:lpstr>Knjižnice Dunaja: Glavna knjižnica (3) </vt:lpstr>
      <vt:lpstr>Knjižnice Dunaja: Glavna knjižnica (4) </vt:lpstr>
      <vt:lpstr>Knjižnice Dunaja: Glavna knjižnica (5)</vt:lpstr>
      <vt:lpstr>Knjižnice Dunaja: Glavna knjižnica (6)</vt:lpstr>
      <vt:lpstr>Knjižnice Dunaja: Glavna knjižnica (7)</vt:lpstr>
      <vt:lpstr>Muzej globusov</vt:lpstr>
      <vt:lpstr>Podobe Dunaja (1)</vt:lpstr>
      <vt:lpstr>Podobe Dunaja (2)</vt:lpstr>
      <vt:lpstr>Podobe Dunaja (3)</vt:lpstr>
      <vt:lpstr>Podobe Dunaja (4)</vt:lpstr>
      <vt:lpstr>Knjižnica samostana Admont (1)</vt:lpstr>
      <vt:lpstr>Knjižnica samostana Admont (2)</vt:lpstr>
      <vt:lpstr>Knjižnica samostana Admont (3)</vt:lpstr>
      <vt:lpstr>Knjižnica samostana Admont (4)</vt:lpstr>
      <vt:lpstr>Knjižnica samostana Admont (5)</vt:lpstr>
      <vt:lpstr>Hvala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Izobraževanje zaposlenih</dc:title>
  <dc:creator>MA</dc:creator>
  <cp:lastModifiedBy>Maja</cp:lastModifiedBy>
  <cp:revision>6</cp:revision>
  <dcterms:created xsi:type="dcterms:W3CDTF">2023-02-25T17:07:38Z</dcterms:created>
  <dcterms:modified xsi:type="dcterms:W3CDTF">2023-03-21T07:10:04Z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TC010130221060</vt:lpwstr>
  </property>
  <property fmtid="{D5CDD505-2E9C-101B-9397-08002B2CF9AE}" pid="3" name="InternalTags">
    <vt:lpwstr/>
  </property>
  <property fmtid="{D5CDD505-2E9C-101B-9397-08002B2CF9AE}" pid="4" name="ContentTypeId">
    <vt:lpwstr>0x010100DA42EBD431E25D48BAF21353513BEFF50400498E68C8DDA0E9488B63EFF5C26624D8</vt:lpwstr>
  </property>
  <property fmtid="{D5CDD505-2E9C-101B-9397-08002B2CF9AE}" pid="5" name="LocalizationTags">
    <vt:lpwstr/>
  </property>
  <property fmtid="{D5CDD505-2E9C-101B-9397-08002B2CF9AE}" pid="6" name="Feature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7667400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</Properties>
</file>